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283"/>
    <a:srgbClr val="78AAD6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-437" y="-8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56743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07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Transform Data with"/>
          <p:cNvSpPr txBox="1"/>
          <p:nvPr/>
        </p:nvSpPr>
        <p:spPr>
          <a:xfrm>
            <a:off x="777635" y="1000191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Transform Data with</a:t>
            </a:r>
          </a:p>
        </p:txBody>
      </p:sp>
      <p:sp>
        <p:nvSpPr>
          <p:cNvPr id="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-sa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2"/>
              </a:defRPr>
            </a:lvl1pPr>
          </a:lstStyle>
          <a:p>
            <a:pPr>
              <a:defRPr u="none"/>
            </a:pPr>
            <a:r>
              <a:rPr u="sng">
                <a:hlinkClick r:id="rId12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hyperlink" Target="https://creativecommons.org/licenses/by-sa/4.0/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24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rstudio.com" TargetMode="Externa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s://creativecommons.org/licenses/by-sa/4.0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arrett.png" descr="garret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1984" y="1782645"/>
            <a:ext cx="17442884" cy="1198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00" name="Proportion of boys with the name Garrett"/>
          <p:cNvSpPr txBox="1"/>
          <p:nvPr/>
        </p:nvSpPr>
        <p:spPr>
          <a:xfrm>
            <a:off x="1758337" y="-472071"/>
            <a:ext cx="20902092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Proportion of boys with the name Garrett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Your Turn 1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11</a:t>
            </a:r>
          </a:p>
        </p:txBody>
      </p:sp>
      <p:sp>
        <p:nvSpPr>
          <p:cNvPr id="867" name="Use min_rank() and mutate() to rank each row in babynames from largest n to lowest n."/>
          <p:cNvSpPr txBox="1">
            <a:spLocks noGrp="1"/>
          </p:cNvSpPr>
          <p:nvPr>
            <p:ph type="body" sz="half" idx="4294967295"/>
          </p:nvPr>
        </p:nvSpPr>
        <p:spPr>
          <a:xfrm>
            <a:off x="4214159" y="3291757"/>
            <a:ext cx="15955682" cy="623209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min_rank()</a:t>
            </a:r>
            <a:r>
              <a:t> and </a:t>
            </a:r>
            <a:r>
              <a:rPr b="1"/>
              <a:t>mutate() </a:t>
            </a:r>
            <a:r>
              <a:t>to rank each row in babynames from largest </a:t>
            </a:r>
            <a:r>
              <a:rPr b="1"/>
              <a:t>n</a:t>
            </a:r>
            <a:r>
              <a:t> to lowest </a:t>
            </a:r>
            <a:r>
              <a:rPr b="1"/>
              <a:t>n</a:t>
            </a:r>
            <a:r>
              <a:t>.</a:t>
            </a:r>
          </a:p>
        </p:txBody>
      </p:sp>
      <p:pic>
        <p:nvPicPr>
          <p:cNvPr id="86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8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68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71" name="Rectangle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2" name="babynames %&gt;%…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  name     n       prop  rank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1880     F      Mary  7065 0.07238433    14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1880     F      Anna  2604 0.02667923   709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1880     F      Emma  2003 0.02052170  1131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1880     F Elizabeth  1939 0.01986599  1192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1880     F    Minnie  1746 0.01788861  1427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1880     F  Margaret  1578 0.01616737  1683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1880     F       Ida  1472 0.01508135  1897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1880     F     Alice  1414 0.01448711  2040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1880     F    Bertha  1320 0.01352404  2279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1880     F     Sarah  1288 0.01319618  2387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Your Turn 1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12</a:t>
            </a:r>
          </a:p>
        </p:txBody>
      </p:sp>
      <p:sp>
        <p:nvSpPr>
          <p:cNvPr id="875" name="Compute each name's rank within its year and sex.…"/>
          <p:cNvSpPr txBox="1">
            <a:spLocks noGrp="1"/>
          </p:cNvSpPr>
          <p:nvPr>
            <p:ph type="body" sz="half" idx="4294967295"/>
          </p:nvPr>
        </p:nvSpPr>
        <p:spPr>
          <a:xfrm>
            <a:off x="2929565" y="3240423"/>
            <a:ext cx="18524869" cy="53051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each name's rank </a:t>
            </a:r>
            <a:r>
              <a:rPr i="1"/>
              <a:t>within its year and sex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 compute the median rank for each combination of </a:t>
            </a:r>
            <a:r>
              <a:rPr i="1"/>
              <a:t>name and sex</a:t>
            </a:r>
            <a:r>
              <a:t>, and arrange the results from highest median rank to lowest.</a:t>
            </a:r>
          </a:p>
        </p:txBody>
      </p:sp>
      <p:pic>
        <p:nvPicPr>
          <p:cNvPr id="87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8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76"/>
                </p:tgtEl>
              </p:cMediaNode>
            </p:vide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79" name="Rectangle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0" name="babynames %&gt;%…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(score = median(rank))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arrange(score)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  name   sex score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   Mary     F     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 James     M     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    John     M     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 William     M     4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  Robert     M     6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105,381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800" y="610676"/>
            <a:ext cx="21742400" cy="12494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87" name="Rectangle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8" name="babynames %&gt;%…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(score = median(rank))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ungroup()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arrange(score)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slice(1:10)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score), y = score, fill = sex))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scale_fill_brewer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labs(x = "name", y = "Median Rank")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2" name="Recap: Single table verb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Recap: Single table verbs</a:t>
            </a:r>
          </a:p>
        </p:txBody>
      </p:sp>
      <p:sp>
        <p:nvSpPr>
          <p:cNvPr id="37" name="Extract cases with filter()">
            <a:extLst>
              <a:ext uri="{FF2B5EF4-FFF2-40B4-BE49-F238E27FC236}">
                <a16:creationId xmlns:a16="http://schemas.microsoft.com/office/drawing/2014/main" xmlns="" id="{217DA22F-F492-4F82-9E9A-427AED0F5B9F}"/>
              </a:ext>
            </a:extLst>
          </p:cNvPr>
          <p:cNvSpPr txBox="1"/>
          <p:nvPr/>
        </p:nvSpPr>
        <p:spPr>
          <a:xfrm>
            <a:off x="10384789" y="2961499"/>
            <a:ext cx="12608712" cy="96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Extract </a:t>
            </a:r>
            <a:r>
              <a:rPr lang="en-GB" dirty="0"/>
              <a:t>variables</a:t>
            </a:r>
            <a:r>
              <a:rPr dirty="0"/>
              <a:t> with </a:t>
            </a:r>
            <a:r>
              <a:rPr lang="en-GB" b="1" dirty="0">
                <a:solidFill>
                  <a:schemeClr val="accent1"/>
                </a:solidFill>
              </a:rPr>
              <a:t>select</a:t>
            </a:r>
            <a:r>
              <a:rPr b="1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38" name="Group">
            <a:extLst>
              <a:ext uri="{FF2B5EF4-FFF2-40B4-BE49-F238E27FC236}">
                <a16:creationId xmlns:a16="http://schemas.microsoft.com/office/drawing/2014/main" xmlns="" id="{66E303C4-4664-4604-A096-67352304F008}"/>
              </a:ext>
            </a:extLst>
          </p:cNvPr>
          <p:cNvSpPr txBox="1"/>
          <p:nvPr/>
        </p:nvSpPr>
        <p:spPr>
          <a:xfrm>
            <a:off x="10384789" y="6940209"/>
            <a:ext cx="11709432" cy="10066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Arrange cases, with </a:t>
            </a:r>
            <a:r>
              <a:rPr b="1" dirty="0">
                <a:solidFill>
                  <a:schemeClr val="accent1"/>
                </a:solidFill>
              </a:rPr>
              <a:t>arrange()</a:t>
            </a:r>
            <a:r>
              <a:rPr dirty="0"/>
              <a:t>.</a:t>
            </a:r>
          </a:p>
        </p:txBody>
      </p:sp>
      <p:sp>
        <p:nvSpPr>
          <p:cNvPr id="39" name="Make tables of summaries with summarise().">
            <a:extLst>
              <a:ext uri="{FF2B5EF4-FFF2-40B4-BE49-F238E27FC236}">
                <a16:creationId xmlns:a16="http://schemas.microsoft.com/office/drawing/2014/main" xmlns="" id="{3B00D2FC-AC6A-4419-BCEC-8EE3FB52F6A2}"/>
              </a:ext>
            </a:extLst>
          </p:cNvPr>
          <p:cNvSpPr txBox="1"/>
          <p:nvPr/>
        </p:nvSpPr>
        <p:spPr>
          <a:xfrm>
            <a:off x="10384789" y="8566195"/>
            <a:ext cx="14911290" cy="10066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Make tables of summaries with </a:t>
            </a:r>
            <a:r>
              <a:rPr b="1" dirty="0" err="1">
                <a:solidFill>
                  <a:schemeClr val="accent1"/>
                </a:solidFill>
              </a:rPr>
              <a:t>summarise</a:t>
            </a:r>
            <a:r>
              <a:rPr b="1" dirty="0">
                <a:solidFill>
                  <a:schemeClr val="accent1"/>
                </a:solidFill>
              </a:rPr>
              <a:t>()</a:t>
            </a:r>
            <a:r>
              <a:rPr dirty="0"/>
              <a:t>.</a:t>
            </a:r>
          </a:p>
        </p:txBody>
      </p:sp>
      <p:sp>
        <p:nvSpPr>
          <p:cNvPr id="40" name="Group">
            <a:extLst>
              <a:ext uri="{FF2B5EF4-FFF2-40B4-BE49-F238E27FC236}">
                <a16:creationId xmlns:a16="http://schemas.microsoft.com/office/drawing/2014/main" xmlns="" id="{DA40F7F4-D938-4C73-A1CC-644FD0014E70}"/>
              </a:ext>
            </a:extLst>
          </p:cNvPr>
          <p:cNvSpPr txBox="1"/>
          <p:nvPr/>
        </p:nvSpPr>
        <p:spPr>
          <a:xfrm>
            <a:off x="10384789" y="10811548"/>
            <a:ext cx="11709432" cy="10066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Make new variables, with </a:t>
            </a:r>
            <a:r>
              <a:rPr b="1" dirty="0">
                <a:solidFill>
                  <a:schemeClr val="accent1"/>
                </a:solidFill>
              </a:rPr>
              <a:t>mutate()</a:t>
            </a:r>
            <a:r>
              <a:rPr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DD9F4B5-BD96-4EBD-8BFC-7184AEF393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6" t="15529" r="7668" b="10268"/>
          <a:stretch/>
        </p:blipFill>
        <p:spPr>
          <a:xfrm>
            <a:off x="2779058" y="2765000"/>
            <a:ext cx="4607860" cy="1631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5FBEEA3-20CB-43BF-B3B9-FEA76B4A9F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86" t="13164" r="6549" b="9459"/>
          <a:stretch/>
        </p:blipFill>
        <p:spPr>
          <a:xfrm>
            <a:off x="2779058" y="4547716"/>
            <a:ext cx="5683624" cy="1739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4FE69B0-9690-44C2-8186-1A6A0AD75E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37" t="12454" r="4310" b="10487"/>
          <a:stretch/>
        </p:blipFill>
        <p:spPr>
          <a:xfrm>
            <a:off x="2676973" y="6504903"/>
            <a:ext cx="5785709" cy="1707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87DC6C2-2492-4CB2-BCEB-BC8FF55CD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07" t="13071" b="18638"/>
          <a:stretch/>
        </p:blipFill>
        <p:spPr>
          <a:xfrm>
            <a:off x="2779058" y="8430161"/>
            <a:ext cx="5785709" cy="1616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1B46222-B57F-491B-9561-B31FE2D781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88" t="3538" r="3272" b="9656"/>
          <a:stretch/>
        </p:blipFill>
        <p:spPr>
          <a:xfrm>
            <a:off x="2779058" y="10320943"/>
            <a:ext cx="6382871" cy="1699855"/>
          </a:xfrm>
          <a:prstGeom prst="rect">
            <a:avLst/>
          </a:prstGeom>
        </p:spPr>
      </p:pic>
      <p:sp>
        <p:nvSpPr>
          <p:cNvPr id="46" name="Extract cases with filter()">
            <a:extLst>
              <a:ext uri="{FF2B5EF4-FFF2-40B4-BE49-F238E27FC236}">
                <a16:creationId xmlns:a16="http://schemas.microsoft.com/office/drawing/2014/main" xmlns="" id="{56FAEB9F-338C-444C-AF9E-276B0253A547}"/>
              </a:ext>
            </a:extLst>
          </p:cNvPr>
          <p:cNvSpPr txBox="1"/>
          <p:nvPr/>
        </p:nvSpPr>
        <p:spPr>
          <a:xfrm>
            <a:off x="10384789" y="4585367"/>
            <a:ext cx="12608712" cy="96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Extract cases with </a:t>
            </a:r>
            <a:r>
              <a:rPr b="1" dirty="0">
                <a:solidFill>
                  <a:schemeClr val="accent1"/>
                </a:solidFill>
              </a:rPr>
              <a:t>filter()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Joining Dataset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Joining Datasets</a:t>
            </a:r>
          </a:p>
        </p:txBody>
      </p:sp>
      <p:pic>
        <p:nvPicPr>
          <p:cNvPr id="92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9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sp>
        <p:nvSpPr>
          <p:cNvPr id="930" name="Data about every flight that departed La Guardia, JFK, or Newark airports in 2013"/>
          <p:cNvSpPr txBox="1"/>
          <p:nvPr/>
        </p:nvSpPr>
        <p:spPr>
          <a:xfrm>
            <a:off x="8930988" y="4028889"/>
            <a:ext cx="13750698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about every flight that departed La Guardia, JFK, or Newark airports in 2013</a:t>
            </a:r>
          </a:p>
        </p:txBody>
      </p:sp>
      <p:sp>
        <p:nvSpPr>
          <p:cNvPr id="931" name="Rectangle"/>
          <p:cNvSpPr/>
          <p:nvPr/>
        </p:nvSpPr>
        <p:spPr>
          <a:xfrm>
            <a:off x="8937338" y="6508795"/>
            <a:ext cx="13737998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2" name="# install.packages(&quot;nycflights13&quot;)…"/>
          <p:cNvSpPr txBox="1"/>
          <p:nvPr/>
        </p:nvSpPr>
        <p:spPr>
          <a:xfrm>
            <a:off x="93539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("nycflights13")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library(nycflights13)</a:t>
            </a:r>
          </a:p>
        </p:txBody>
      </p:sp>
      <p:grpSp>
        <p:nvGrpSpPr>
          <p:cNvPr id="944" name="Group"/>
          <p:cNvGrpSpPr/>
          <p:nvPr/>
        </p:nvGrpSpPr>
        <p:grpSpPr>
          <a:xfrm>
            <a:off x="1874877" y="4487404"/>
            <a:ext cx="6053164" cy="4380989"/>
            <a:chOff x="-37571" y="0"/>
            <a:chExt cx="6053163" cy="4380988"/>
          </a:xfrm>
        </p:grpSpPr>
        <p:grpSp>
          <p:nvGrpSpPr>
            <p:cNvPr id="942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933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4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5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6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7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8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9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40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41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43" name=""/>
            <p:cNvSpPr txBox="1"/>
            <p:nvPr/>
          </p:nvSpPr>
          <p:spPr>
            <a:xfrm>
              <a:off x="-37572" y="168040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5000">
                  <a:solidFill>
                    <a:srgbClr val="7A4300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r>
                <a:t>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47" name="Screen Shot 2017-07-03 at 1.40.04 PM.png" descr="Screen Shot 2017-07-03 at 1.40.0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543" y="5075130"/>
            <a:ext cx="22378914" cy="11897651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Rectangle"/>
          <p:cNvSpPr/>
          <p:nvPr/>
        </p:nvSpPr>
        <p:spPr>
          <a:xfrm>
            <a:off x="9427991" y="3101563"/>
            <a:ext cx="5528017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9" name="View(flights)"/>
          <p:cNvSpPr txBox="1"/>
          <p:nvPr/>
        </p:nvSpPr>
        <p:spPr>
          <a:xfrm>
            <a:off x="9792711" y="3433440"/>
            <a:ext cx="5092336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View(flights)</a:t>
            </a:r>
          </a:p>
        </p:txBody>
      </p:sp>
      <p:sp>
        <p:nvSpPr>
          <p:cNvPr id="950" name="Flight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Flights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03" name="Rplot-1.png" descr="Rplot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710" y="381264"/>
            <a:ext cx="10822167" cy="6226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Rplot-3.pdf" descr="Rplot-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607" y="7107827"/>
            <a:ext cx="10830373" cy="622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Rplot-4.pdf" descr="Rplot-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65021" y="7107827"/>
            <a:ext cx="10830372" cy="622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Rplot-5.png" descr="Rplot-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69124" y="381264"/>
            <a:ext cx="10822166" cy="6226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1" animBg="1" advAuto="0"/>
      <p:bldP spid="205" grpId="2" animBg="1" advAuto="0"/>
      <p:bldP spid="206" grpId="3" animBg="1" advAuto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7" name="Group"/>
          <p:cNvGrpSpPr/>
          <p:nvPr/>
        </p:nvGrpSpPr>
        <p:grpSpPr>
          <a:xfrm>
            <a:off x="4813753" y="3356218"/>
            <a:ext cx="14756494" cy="9584111"/>
            <a:chOff x="0" y="0"/>
            <a:chExt cx="14756493" cy="9584110"/>
          </a:xfrm>
        </p:grpSpPr>
        <p:pic>
          <p:nvPicPr>
            <p:cNvPr id="954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4756494" cy="9297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5" name="…"/>
            <p:cNvSpPr/>
            <p:nvPr/>
          </p:nvSpPr>
          <p:spPr>
            <a:xfrm>
              <a:off x="858803" y="8822396"/>
              <a:ext cx="2692423" cy="761715"/>
            </a:xfrm>
            <a:prstGeom prst="rect">
              <a:avLst/>
            </a:prstGeom>
            <a:noFill/>
            <a:ln w="508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1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56" name="year"/>
            <p:cNvSpPr txBox="1"/>
            <p:nvPr/>
          </p:nvSpPr>
          <p:spPr>
            <a:xfrm>
              <a:off x="1652564" y="8178399"/>
              <a:ext cx="1104901" cy="56045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3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sp>
        <p:nvSpPr>
          <p:cNvPr id="958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2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grpSp>
        <p:nvGrpSpPr>
          <p:cNvPr id="966" name="Group"/>
          <p:cNvGrpSpPr/>
          <p:nvPr/>
        </p:nvGrpSpPr>
        <p:grpSpPr>
          <a:xfrm>
            <a:off x="6488421" y="5002186"/>
            <a:ext cx="11441924" cy="7444920"/>
            <a:chOff x="0" y="0"/>
            <a:chExt cx="11441923" cy="7444919"/>
          </a:xfrm>
        </p:grpSpPr>
        <p:pic>
          <p:nvPicPr>
            <p:cNvPr id="963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1441924" cy="720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4" name="…"/>
            <p:cNvSpPr/>
            <p:nvPr/>
          </p:nvSpPr>
          <p:spPr>
            <a:xfrm>
              <a:off x="665901" y="6854299"/>
              <a:ext cx="2087657" cy="590621"/>
            </a:xfrm>
            <a:prstGeom prst="rect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65" name="year"/>
            <p:cNvSpPr txBox="1"/>
            <p:nvPr/>
          </p:nvSpPr>
          <p:spPr>
            <a:xfrm>
              <a:off x="1281368" y="6341385"/>
              <a:ext cx="856721" cy="434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9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969" name="Group"/>
          <p:cNvGrpSpPr/>
          <p:nvPr/>
        </p:nvGrpSpPr>
        <p:grpSpPr>
          <a:xfrm>
            <a:off x="11293967" y="10335004"/>
            <a:ext cx="5966131" cy="1231604"/>
            <a:chOff x="4157298" y="613571"/>
            <a:chExt cx="5966129" cy="1231603"/>
          </a:xfrm>
        </p:grpSpPr>
        <p:sp>
          <p:nvSpPr>
            <p:cNvPr id="967" name="Rectangle"/>
            <p:cNvSpPr/>
            <p:nvPr/>
          </p:nvSpPr>
          <p:spPr>
            <a:xfrm>
              <a:off x="8064000" y="1239567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8" name="Rectangle"/>
            <p:cNvSpPr/>
            <p:nvPr/>
          </p:nvSpPr>
          <p:spPr>
            <a:xfrm>
              <a:off x="4157298" y="613571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70" name="What airline had the longest delays?"/>
          <p:cNvSpPr txBox="1"/>
          <p:nvPr/>
        </p:nvSpPr>
        <p:spPr>
          <a:xfrm>
            <a:off x="1758337" y="3606200"/>
            <a:ext cx="20902092" cy="142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airline had the longest delays?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" grpId="1" animBg="1" advAuto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4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grpSp>
        <p:nvGrpSpPr>
          <p:cNvPr id="978" name="Group"/>
          <p:cNvGrpSpPr/>
          <p:nvPr/>
        </p:nvGrpSpPr>
        <p:grpSpPr>
          <a:xfrm>
            <a:off x="6488421" y="5002186"/>
            <a:ext cx="11441924" cy="7444920"/>
            <a:chOff x="0" y="0"/>
            <a:chExt cx="11441923" cy="7444919"/>
          </a:xfrm>
        </p:grpSpPr>
        <p:pic>
          <p:nvPicPr>
            <p:cNvPr id="975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1441924" cy="720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6" name="…"/>
            <p:cNvSpPr/>
            <p:nvPr/>
          </p:nvSpPr>
          <p:spPr>
            <a:xfrm>
              <a:off x="665901" y="6854299"/>
              <a:ext cx="2087657" cy="590621"/>
            </a:xfrm>
            <a:prstGeom prst="rect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77" name="year"/>
            <p:cNvSpPr txBox="1"/>
            <p:nvPr/>
          </p:nvSpPr>
          <p:spPr>
            <a:xfrm>
              <a:off x="1281368" y="6341385"/>
              <a:ext cx="856721" cy="434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9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983" name="Group"/>
          <p:cNvGrpSpPr/>
          <p:nvPr/>
        </p:nvGrpSpPr>
        <p:grpSpPr>
          <a:xfrm>
            <a:off x="7149369" y="9721432"/>
            <a:ext cx="10110729" cy="1845176"/>
            <a:chOff x="12700" y="0"/>
            <a:chExt cx="10110728" cy="1845174"/>
          </a:xfrm>
        </p:grpSpPr>
        <p:sp>
          <p:nvSpPr>
            <p:cNvPr id="979" name="Rectangle"/>
            <p:cNvSpPr/>
            <p:nvPr/>
          </p:nvSpPr>
          <p:spPr>
            <a:xfrm>
              <a:off x="12700" y="937853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0" name="Rectangle"/>
            <p:cNvSpPr/>
            <p:nvPr/>
          </p:nvSpPr>
          <p:spPr>
            <a:xfrm>
              <a:off x="8064000" y="1239567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1" name="Rectangle"/>
            <p:cNvSpPr/>
            <p:nvPr/>
          </p:nvSpPr>
          <p:spPr>
            <a:xfrm>
              <a:off x="4157298" y="613571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2" name="Rectangle"/>
            <p:cNvSpPr/>
            <p:nvPr/>
          </p:nvSpPr>
          <p:spPr>
            <a:xfrm>
              <a:off x="4157298" y="0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84" name="What airline used the newest planes?"/>
          <p:cNvSpPr txBox="1"/>
          <p:nvPr/>
        </p:nvSpPr>
        <p:spPr>
          <a:xfrm>
            <a:off x="1758337" y="3606200"/>
            <a:ext cx="20902092" cy="142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airline used the newest planes?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" grpId="1" animBg="1" advAuto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87" name="Screen Shot 2017-01-01 at 12.31.59 PM.png" descr="Screen Shot 2017-01-01 at 12.31.59 PM.png"/>
          <p:cNvPicPr>
            <a:picLocks noChangeAspect="1"/>
          </p:cNvPicPr>
          <p:nvPr/>
        </p:nvPicPr>
        <p:blipFill>
          <a:blip r:embed="rId3">
            <a:extLst/>
          </a:blip>
          <a:srcRect t="411" r="1090"/>
          <a:stretch>
            <a:fillRect/>
          </a:stretch>
        </p:blipFill>
        <p:spPr>
          <a:xfrm>
            <a:off x="856829" y="6192041"/>
            <a:ext cx="4607403" cy="12303562"/>
          </a:xfrm>
          <a:prstGeom prst="rect">
            <a:avLst/>
          </a:prstGeom>
          <a:ln w="12700">
            <a:miter lim="400000"/>
          </a:ln>
        </p:spPr>
      </p:pic>
      <p:sp>
        <p:nvSpPr>
          <p:cNvPr id="988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9" name="View(flights[&quot;carrier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View(flights["carrier"])</a:t>
            </a:r>
          </a:p>
        </p:txBody>
      </p:sp>
      <p:sp>
        <p:nvSpPr>
          <p:cNvPr id="990" name="Rectangle"/>
          <p:cNvSpPr/>
          <p:nvPr/>
        </p:nvSpPr>
        <p:spPr>
          <a:xfrm>
            <a:off x="12346010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1" name="View(airline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View(airlines)</a:t>
            </a:r>
          </a:p>
        </p:txBody>
      </p:sp>
      <p:pic>
        <p:nvPicPr>
          <p:cNvPr id="992" name="Screen Shot 2017-01-01 at 12.32.39 PM.png" descr="Screen Shot 2017-01-01 at 12.32.39 PM.png"/>
          <p:cNvPicPr>
            <a:picLocks noChangeAspect="1"/>
          </p:cNvPicPr>
          <p:nvPr/>
        </p:nvPicPr>
        <p:blipFill>
          <a:blip r:embed="rId4">
            <a:extLst/>
          </a:blip>
          <a:srcRect t="517"/>
          <a:stretch>
            <a:fillRect/>
          </a:stretch>
        </p:blipFill>
        <p:spPr>
          <a:xfrm>
            <a:off x="12339660" y="6236491"/>
            <a:ext cx="11187469" cy="12214443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Airline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Airline names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mutating join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mutating joins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99" name="common syntax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</a:t>
            </a:r>
          </a:p>
        </p:txBody>
      </p:sp>
      <p:sp>
        <p:nvSpPr>
          <p:cNvPr id="1000" name="Each join function returns a data frame / tibble."/>
          <p:cNvSpPr txBox="1"/>
          <p:nvPr/>
        </p:nvSpPr>
        <p:spPr>
          <a:xfrm>
            <a:off x="3856681" y="3029829"/>
            <a:ext cx="16670638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join function returns a data frame / tibble.</a:t>
            </a:r>
          </a:p>
        </p:txBody>
      </p:sp>
      <p:sp>
        <p:nvSpPr>
          <p:cNvPr id="1001" name="Rectangle"/>
          <p:cNvSpPr/>
          <p:nvPr/>
        </p:nvSpPr>
        <p:spPr>
          <a:xfrm>
            <a:off x="3863031" y="45237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2" name="left_join(x, y, by = NULL, … )"/>
          <p:cNvSpPr txBox="1"/>
          <p:nvPr/>
        </p:nvSpPr>
        <p:spPr>
          <a:xfrm>
            <a:off x="4006588" y="4893730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y, by = NULL,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80B341DE-0252-47ED-A691-692AF4526541}"/>
              </a:ext>
            </a:extLst>
          </p:cNvPr>
          <p:cNvSpPr/>
          <p:nvPr/>
        </p:nvSpPr>
        <p:spPr>
          <a:xfrm>
            <a:off x="4006587" y="6976703"/>
            <a:ext cx="3147247" cy="2066522"/>
          </a:xfrm>
          <a:prstGeom prst="wedgeRoundRectCallout">
            <a:avLst>
              <a:gd name="adj1" fmla="val -31657"/>
              <a:gd name="adj2" fmla="val -112758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j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oin function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xmlns="" id="{48829ADD-C84B-4705-9859-198B51205E51}"/>
              </a:ext>
            </a:extLst>
          </p:cNvPr>
          <p:cNvSpPr/>
          <p:nvPr/>
        </p:nvSpPr>
        <p:spPr>
          <a:xfrm>
            <a:off x="7522234" y="6976703"/>
            <a:ext cx="4217771" cy="2066522"/>
          </a:xfrm>
          <a:prstGeom prst="wedgeRoundRectCallout">
            <a:avLst>
              <a:gd name="adj1" fmla="val -31657"/>
              <a:gd name="adj2" fmla="val -11275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 frames to join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xmlns="" id="{33961D31-764D-4407-B280-FFEB0F84B15E}"/>
              </a:ext>
            </a:extLst>
          </p:cNvPr>
          <p:cNvSpPr/>
          <p:nvPr/>
        </p:nvSpPr>
        <p:spPr>
          <a:xfrm>
            <a:off x="12264526" y="6959128"/>
            <a:ext cx="6144243" cy="1998418"/>
          </a:xfrm>
          <a:prstGeom prst="wedgeRoundRectCallout">
            <a:avLst>
              <a:gd name="adj1" fmla="val -78479"/>
              <a:gd name="adj2" fmla="val -115450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names of columns to join 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7" name="Table"/>
          <p:cNvGraphicFramePr/>
          <p:nvPr/>
        </p:nvGraphicFramePr>
        <p:xfrm>
          <a:off x="13970017" y="8927166"/>
          <a:ext cx="508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00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10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011" name="band"/>
          <p:cNvSpPr txBox="1"/>
          <p:nvPr/>
        </p:nvSpPr>
        <p:spPr>
          <a:xfrm>
            <a:off x="15768059" y="2633261"/>
            <a:ext cx="1483916" cy="9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band</a:t>
            </a:r>
          </a:p>
        </p:txBody>
      </p:sp>
      <p:graphicFrame>
        <p:nvGraphicFramePr>
          <p:cNvPr id="1012" name="Table"/>
          <p:cNvGraphicFramePr/>
          <p:nvPr/>
        </p:nvGraphicFramePr>
        <p:xfrm>
          <a:off x="13967231" y="3602861"/>
          <a:ext cx="508557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27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427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13" name="instrument"/>
          <p:cNvSpPr txBox="1"/>
          <p:nvPr/>
        </p:nvSpPr>
        <p:spPr>
          <a:xfrm>
            <a:off x="14978754" y="7982966"/>
            <a:ext cx="3062526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instrument</a:t>
            </a:r>
          </a:p>
        </p:txBody>
      </p:sp>
      <p:sp>
        <p:nvSpPr>
          <p:cNvPr id="1014" name="instrument2 &lt;- tribble(…"/>
          <p:cNvSpPr txBox="1"/>
          <p:nvPr/>
        </p:nvSpPr>
        <p:spPr>
          <a:xfrm>
            <a:off x="5598168" y="8917984"/>
            <a:ext cx="6909919" cy="382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instrument2 &lt;- tribble(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~artist,   ~plays,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"John", "guitar",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"Paul",   "bass",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"Keith", "guitar"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1015" name="Screen Shot 2017-07-19 at 3.31.12 PM.png" descr="Screen Shot 2017-07-19 at 3.31.1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016" name="Screen Shot 2017-07-19 at 3.31.37 PM.png" descr="Screen Shot 2017-07-19 at 3.31.37 PM.png"/>
          <p:cNvPicPr>
            <a:picLocks noChangeAspect="1"/>
          </p:cNvPicPr>
          <p:nvPr/>
        </p:nvPicPr>
        <p:blipFill>
          <a:blip r:embed="rId5">
            <a:extLst/>
          </a:blip>
          <a:srcRect l="2285" r="2285"/>
          <a:stretch>
            <a:fillRect/>
          </a:stretch>
        </p:blipFill>
        <p:spPr>
          <a:xfrm>
            <a:off x="5345329" y="8801823"/>
            <a:ext cx="7064592" cy="40606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20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grpSp>
        <p:nvGrpSpPr>
          <p:cNvPr id="1023" name="Group"/>
          <p:cNvGrpSpPr/>
          <p:nvPr/>
        </p:nvGrpSpPr>
        <p:grpSpPr>
          <a:xfrm>
            <a:off x="5626325" y="4449150"/>
            <a:ext cx="5085570" cy="4779599"/>
            <a:chOff x="38100" y="0"/>
            <a:chExt cx="5085569" cy="4779598"/>
          </a:xfrm>
        </p:grpSpPr>
        <p:sp>
          <p:nvSpPr>
            <p:cNvPr id="1021" name="band"/>
            <p:cNvSpPr txBox="1"/>
            <p:nvPr/>
          </p:nvSpPr>
          <p:spPr>
            <a:xfrm>
              <a:off x="1838928" y="0"/>
              <a:ext cx="1483916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  <p:graphicFrame>
          <p:nvGraphicFramePr>
            <p:cNvPr id="1022" name="Table"/>
            <p:cNvGraphicFramePr/>
            <p:nvPr/>
          </p:nvGraphicFramePr>
          <p:xfrm>
            <a:off x="38100" y="969599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</p:grpSp>
      <p:grpSp>
        <p:nvGrpSpPr>
          <p:cNvPr id="1026" name="Group"/>
          <p:cNvGrpSpPr/>
          <p:nvPr/>
        </p:nvGrpSpPr>
        <p:grpSpPr>
          <a:xfrm>
            <a:off x="14082732" y="4461850"/>
            <a:ext cx="5080000" cy="4754199"/>
            <a:chOff x="38100" y="0"/>
            <a:chExt cx="5079998" cy="4754198"/>
          </a:xfrm>
        </p:grpSpPr>
        <p:graphicFrame>
          <p:nvGraphicFramePr>
            <p:cNvPr id="1024" name="Table"/>
            <p:cNvGraphicFramePr/>
            <p:nvPr/>
          </p:nvGraphicFramePr>
          <p:xfrm>
            <a:off x="38100" y="944199"/>
            <a:ext cx="5079998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000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54000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sp>
          <p:nvSpPr>
            <p:cNvPr id="1025" name="instrument"/>
            <p:cNvSpPr txBox="1"/>
            <p:nvPr/>
          </p:nvSpPr>
          <p:spPr>
            <a:xfrm>
              <a:off x="1046837" y="0"/>
              <a:ext cx="3062526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27" name="Line"/>
          <p:cNvSpPr/>
          <p:nvPr/>
        </p:nvSpPr>
        <p:spPr>
          <a:xfrm flipV="1">
            <a:off x="10858614" y="7758007"/>
            <a:ext cx="3084528" cy="99012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8" name="Line"/>
          <p:cNvSpPr/>
          <p:nvPr/>
        </p:nvSpPr>
        <p:spPr>
          <a:xfrm flipV="1">
            <a:off x="10858614" y="6945715"/>
            <a:ext cx="3084528" cy="990122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31" name="Group"/>
          <p:cNvGrpSpPr/>
          <p:nvPr/>
        </p:nvGrpSpPr>
        <p:grpSpPr>
          <a:xfrm>
            <a:off x="5468925" y="5173782"/>
            <a:ext cx="11243854" cy="1389614"/>
            <a:chOff x="0" y="0"/>
            <a:chExt cx="11243853" cy="1389612"/>
          </a:xfrm>
        </p:grpSpPr>
        <p:sp>
          <p:nvSpPr>
            <p:cNvPr id="1029" name="Oval"/>
            <p:cNvSpPr/>
            <p:nvPr/>
          </p:nvSpPr>
          <p:spPr>
            <a:xfrm>
              <a:off x="0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0" name="Oval"/>
            <p:cNvSpPr/>
            <p:nvPr/>
          </p:nvSpPr>
          <p:spPr>
            <a:xfrm>
              <a:off x="8392762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1" animBg="1" advAuto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4" name="band %&gt;% left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3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7" name="left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left</a:t>
            </a:r>
          </a:p>
        </p:txBody>
      </p:sp>
      <p:grpSp>
        <p:nvGrpSpPr>
          <p:cNvPr id="1040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38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sp>
          <p:nvSpPr>
            <p:cNvPr id="1039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43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41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sp>
          <p:nvSpPr>
            <p:cNvPr id="1042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44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45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46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1" name="right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right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52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sp>
          <p:nvSpPr>
            <p:cNvPr id="1053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57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55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sp>
          <p:nvSpPr>
            <p:cNvPr id="1056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58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59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60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61" name="band %&gt;% right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Table"/>
          <p:cNvGraphicFramePr/>
          <p:nvPr/>
        </p:nvGraphicFramePr>
        <p:xfrm>
          <a:off x="2172085" y="3237996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pic>
        <p:nvPicPr>
          <p:cNvPr id="20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1" name="How to isolate?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7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to isolate?</a:t>
            </a:r>
          </a:p>
        </p:txBody>
      </p:sp>
      <p:graphicFrame>
        <p:nvGraphicFramePr>
          <p:cNvPr id="212" name="Table"/>
          <p:cNvGraphicFramePr/>
          <p:nvPr/>
        </p:nvGraphicFramePr>
        <p:xfrm>
          <a:off x="14068562" y="3237996"/>
          <a:ext cx="8143349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13" name="Line"/>
          <p:cNvSpPr/>
          <p:nvPr/>
        </p:nvSpPr>
        <p:spPr>
          <a:xfrm>
            <a:off x="10785979" y="5015996"/>
            <a:ext cx="281204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66" name="full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full</a:t>
            </a:r>
          </a:p>
        </p:txBody>
      </p:sp>
      <p:grpSp>
        <p:nvGrpSpPr>
          <p:cNvPr id="1069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67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sp>
          <p:nvSpPr>
            <p:cNvPr id="1068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72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70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sp>
          <p:nvSpPr>
            <p:cNvPr id="1071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73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74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75" name="Table"/>
          <p:cNvGraphicFramePr/>
          <p:nvPr/>
        </p:nvGraphicFramePr>
        <p:xfrm>
          <a:off x="15163080" y="6094348"/>
          <a:ext cx="7620000" cy="4762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076" name="band %&gt;% full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7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81" name="inner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inner</a:t>
            </a:r>
          </a:p>
        </p:txBody>
      </p:sp>
      <p:grpSp>
        <p:nvGrpSpPr>
          <p:cNvPr id="1084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82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sp>
          <p:nvSpPr>
            <p:cNvPr id="1083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87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85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sp>
          <p:nvSpPr>
            <p:cNvPr id="1086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88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89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90" name="Table"/>
          <p:cNvGraphicFramePr/>
          <p:nvPr/>
        </p:nvGraphicFramePr>
        <p:xfrm>
          <a:off x="15163080" y="6094348"/>
          <a:ext cx="762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91" name="band %&gt;% inner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94" name="Screen Shot 2017-01-01 at 12.31.59 PM.png" descr="Screen Shot 2017-01-01 at 12.31.59 PM.png"/>
          <p:cNvPicPr>
            <a:picLocks noChangeAspect="1"/>
          </p:cNvPicPr>
          <p:nvPr/>
        </p:nvPicPr>
        <p:blipFill>
          <a:blip r:embed="rId3">
            <a:extLst/>
          </a:blip>
          <a:srcRect t="411" r="1090"/>
          <a:stretch>
            <a:fillRect/>
          </a:stretch>
        </p:blipFill>
        <p:spPr>
          <a:xfrm>
            <a:off x="856829" y="6192041"/>
            <a:ext cx="4607403" cy="12303562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6" name="View(flights[&quot;carrier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View(flights["carrier"])</a:t>
            </a:r>
          </a:p>
        </p:txBody>
      </p:sp>
      <p:sp>
        <p:nvSpPr>
          <p:cNvPr id="1097" name="Rectangle"/>
          <p:cNvSpPr/>
          <p:nvPr/>
        </p:nvSpPr>
        <p:spPr>
          <a:xfrm>
            <a:off x="12346010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8" name="View(airline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View(airlines)</a:t>
            </a:r>
          </a:p>
        </p:txBody>
      </p:sp>
      <p:pic>
        <p:nvPicPr>
          <p:cNvPr id="1099" name="Screen Shot 2017-01-01 at 12.32.39 PM.png" descr="Screen Shot 2017-01-01 at 12.32.39 PM.png"/>
          <p:cNvPicPr>
            <a:picLocks noChangeAspect="1"/>
          </p:cNvPicPr>
          <p:nvPr/>
        </p:nvPicPr>
        <p:blipFill>
          <a:blip r:embed="rId4">
            <a:extLst/>
          </a:blip>
          <a:srcRect t="517"/>
          <a:stretch>
            <a:fillRect/>
          </a:stretch>
        </p:blipFill>
        <p:spPr>
          <a:xfrm>
            <a:off x="12339660" y="6236491"/>
            <a:ext cx="11187469" cy="1221444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Airline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Airline names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Your Turn 13"/>
          <p:cNvSpPr txBox="1">
            <a:spLocks noGrp="1"/>
          </p:cNvSpPr>
          <p:nvPr>
            <p:ph type="title" idx="4294967295"/>
          </p:nvPr>
        </p:nvSpPr>
        <p:spPr>
          <a:xfrm>
            <a:off x="4833937" y="-309435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13</a:t>
            </a:r>
          </a:p>
        </p:txBody>
      </p:sp>
      <p:sp>
        <p:nvSpPr>
          <p:cNvPr id="1103" name="Which airlines had the largest arrival delays? Work in groups to complete the code below.…"/>
          <p:cNvSpPr txBox="1">
            <a:spLocks noGrp="1"/>
          </p:cNvSpPr>
          <p:nvPr>
            <p:ph type="body" idx="4294967295"/>
          </p:nvPr>
        </p:nvSpPr>
        <p:spPr>
          <a:xfrm>
            <a:off x="1445226" y="2300985"/>
            <a:ext cx="21493548" cy="921745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airlines had the largest arrival delays? Work in groups to complete the code below.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43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50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arrange(</a:t>
            </a:r>
            <a:r>
              <a:rPr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sz="50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pic>
        <p:nvPicPr>
          <p:cNvPr id="110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105" name="1. Join airlines to flights"/>
          <p:cNvSpPr/>
          <p:nvPr/>
        </p:nvSpPr>
        <p:spPr>
          <a:xfrm>
            <a:off x="11332307" y="5267517"/>
            <a:ext cx="8397876" cy="2206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03" y="0"/>
                </a:moveTo>
                <a:cubicBezTo>
                  <a:pt x="2189" y="0"/>
                  <a:pt x="1691" y="1894"/>
                  <a:pt x="1691" y="4231"/>
                </a:cubicBezTo>
                <a:lnTo>
                  <a:pt x="1691" y="17354"/>
                </a:lnTo>
                <a:lnTo>
                  <a:pt x="0" y="20710"/>
                </a:lnTo>
                <a:lnTo>
                  <a:pt x="1894" y="19794"/>
                </a:lnTo>
                <a:cubicBezTo>
                  <a:pt x="2095" y="20884"/>
                  <a:pt x="2426" y="21600"/>
                  <a:pt x="2803" y="21600"/>
                </a:cubicBezTo>
                <a:lnTo>
                  <a:pt x="20488" y="21600"/>
                </a:lnTo>
                <a:cubicBezTo>
                  <a:pt x="21102" y="21600"/>
                  <a:pt x="21600" y="19706"/>
                  <a:pt x="21600" y="17369"/>
                </a:cubicBezTo>
                <a:lnTo>
                  <a:pt x="21600" y="4231"/>
                </a:lnTo>
                <a:cubicBezTo>
                  <a:pt x="21600" y="1894"/>
                  <a:pt x="21102" y="0"/>
                  <a:pt x="20488" y="0"/>
                </a:cubicBezTo>
                <a:lnTo>
                  <a:pt x="280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Join airlines to flights</a:t>
            </a:r>
          </a:p>
        </p:txBody>
      </p:sp>
      <p:sp>
        <p:nvSpPr>
          <p:cNvPr id="1106" name="2. Compute and order the average arrival delays by airline. Display full names, no codes."/>
          <p:cNvSpPr/>
          <p:nvPr/>
        </p:nvSpPr>
        <p:spPr>
          <a:xfrm>
            <a:off x="11989929" y="8001885"/>
            <a:ext cx="10508126" cy="3236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72"/>
                </a:moveTo>
                <a:lnTo>
                  <a:pt x="0" y="3928"/>
                </a:lnTo>
                <a:cubicBezTo>
                  <a:pt x="0" y="1758"/>
                  <a:pt x="542" y="0"/>
                  <a:pt x="1210" y="0"/>
                </a:cubicBezTo>
                <a:lnTo>
                  <a:pt x="20390" y="0"/>
                </a:lnTo>
                <a:cubicBezTo>
                  <a:pt x="21058" y="0"/>
                  <a:pt x="21600" y="1758"/>
                  <a:pt x="21600" y="3928"/>
                </a:cubicBezTo>
                <a:lnTo>
                  <a:pt x="21600" y="17672"/>
                </a:lnTo>
                <a:cubicBezTo>
                  <a:pt x="21600" y="19842"/>
                  <a:pt x="21058" y="21600"/>
                  <a:pt x="20390" y="21600"/>
                </a:cubicBezTo>
                <a:lnTo>
                  <a:pt x="1210" y="21600"/>
                </a:lnTo>
                <a:cubicBezTo>
                  <a:pt x="542" y="21600"/>
                  <a:pt x="0" y="19842"/>
                  <a:pt x="0" y="17672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Compute and order the average arrival delays by airline. Display full names, no codes.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1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04"/>
                </p:tgtEl>
              </p:cMediaNode>
            </p:video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10" name="Rectangle"/>
          <p:cNvSpPr/>
          <p:nvPr/>
        </p:nvSpPr>
        <p:spPr>
          <a:xfrm>
            <a:off x="1061675" y="681159"/>
            <a:ext cx="21027056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1" name="flights %&gt;%…"/>
          <p:cNvSpPr txBox="1"/>
          <p:nvPr/>
        </p:nvSpPr>
        <p:spPr>
          <a:xfrm>
            <a:off x="1423408" y="907286"/>
            <a:ext cx="2034682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(airlines, by = "carrier")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(delay = mean(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8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16 × 2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name      delay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       Alaska Airlines Inc. -9.9308886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 Hawaiian Airlines Inc. -6.9152047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 American Airlines Inc.  0.3642909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         Delta Air Lines Inc.  1.6443409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5               Virgin America  1.7644644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Screen Shot 2017-07-19 at 3.38.46 PM.png" descr="Screen Shot 2017-07-19 at 3.38.46 PM.png"/>
          <p:cNvPicPr>
            <a:picLocks noChangeAspect="1"/>
          </p:cNvPicPr>
          <p:nvPr/>
        </p:nvPicPr>
        <p:blipFill>
          <a:blip r:embed="rId2">
            <a:extLst/>
          </a:blip>
          <a:srcRect r="11569"/>
          <a:stretch>
            <a:fillRect/>
          </a:stretch>
        </p:blipFill>
        <p:spPr>
          <a:xfrm>
            <a:off x="5315806" y="8800166"/>
            <a:ext cx="7104091" cy="4064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aphicFrame>
        <p:nvGraphicFramePr>
          <p:cNvPr id="1114" name="Table"/>
          <p:cNvGraphicFramePr/>
          <p:nvPr/>
        </p:nvGraphicFramePr>
        <p:xfrm>
          <a:off x="13970017" y="8927166"/>
          <a:ext cx="508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artist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1115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7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118" name="band"/>
          <p:cNvSpPr txBox="1"/>
          <p:nvPr/>
        </p:nvSpPr>
        <p:spPr>
          <a:xfrm>
            <a:off x="15768059" y="2633261"/>
            <a:ext cx="1483916" cy="9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band</a:t>
            </a:r>
          </a:p>
        </p:txBody>
      </p:sp>
      <p:graphicFrame>
        <p:nvGraphicFramePr>
          <p:cNvPr id="1119" name="Table"/>
          <p:cNvGraphicFramePr/>
          <p:nvPr/>
        </p:nvGraphicFramePr>
        <p:xfrm>
          <a:off x="13967231" y="3602861"/>
          <a:ext cx="508557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27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427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20" name="instrument2"/>
          <p:cNvSpPr txBox="1"/>
          <p:nvPr/>
        </p:nvSpPr>
        <p:spPr>
          <a:xfrm>
            <a:off x="14820956" y="7982966"/>
            <a:ext cx="337812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instrument2</a:t>
            </a:r>
          </a:p>
        </p:txBody>
      </p:sp>
      <p:pic>
        <p:nvPicPr>
          <p:cNvPr id="1121" name="Screen Shot 2017-07-19 at 3.31.12 PM.png" descr="Screen Shot 2017-07-19 at 3.31.1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25" name="What if the names do not match?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43305">
              <a:defRPr sz="9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if the names do not match?</a:t>
            </a:r>
          </a:p>
        </p:txBody>
      </p:sp>
      <p:sp>
        <p:nvSpPr>
          <p:cNvPr id="1126" name="Use a named vector to match on variables with different names."/>
          <p:cNvSpPr txBox="1"/>
          <p:nvPr/>
        </p:nvSpPr>
        <p:spPr>
          <a:xfrm>
            <a:off x="2288213" y="3029829"/>
            <a:ext cx="19807573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a named vector to match on variables with different names.</a:t>
            </a:r>
          </a:p>
        </p:txBody>
      </p:sp>
      <p:sp>
        <p:nvSpPr>
          <p:cNvPr id="1127" name="Rectangle"/>
          <p:cNvSpPr/>
          <p:nvPr/>
        </p:nvSpPr>
        <p:spPr>
          <a:xfrm>
            <a:off x="2294563" y="4523752"/>
            <a:ext cx="19794875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8" name="band %&gt;% left_join(instrument2, by = c(&quot;name&quot; = &quot;artist&quot;))"/>
          <p:cNvSpPr txBox="1"/>
          <p:nvPr/>
        </p:nvSpPr>
        <p:spPr>
          <a:xfrm>
            <a:off x="2438119" y="4893730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(instrument2,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c("name" = "artist")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791910AD-A8CA-4A2F-BF6B-9C312FA81C4C}"/>
              </a:ext>
            </a:extLst>
          </p:cNvPr>
          <p:cNvSpPr/>
          <p:nvPr/>
        </p:nvSpPr>
        <p:spPr>
          <a:xfrm>
            <a:off x="4923897" y="7658967"/>
            <a:ext cx="5206281" cy="1079018"/>
          </a:xfrm>
          <a:prstGeom prst="wedgeRoundRectCallout">
            <a:avLst>
              <a:gd name="adj1" fmla="val 112097"/>
              <a:gd name="adj2" fmla="val -249889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 named vector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xmlns="" id="{EA898E20-115B-48CC-B5F0-403A3711452B}"/>
              </a:ext>
            </a:extLst>
          </p:cNvPr>
          <p:cNvSpPr/>
          <p:nvPr/>
        </p:nvSpPr>
        <p:spPr>
          <a:xfrm>
            <a:off x="10449470" y="7559511"/>
            <a:ext cx="5206281" cy="3837220"/>
          </a:xfrm>
          <a:prstGeom prst="wedgeRoundRectCallout">
            <a:avLst>
              <a:gd name="adj1" fmla="val 62507"/>
              <a:gd name="adj2" fmla="val -10119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The name of the element = the column name in the first data set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xmlns="" id="{F70BC1F4-AFC4-4DC3-8022-C308B274C48F}"/>
              </a:ext>
            </a:extLst>
          </p:cNvPr>
          <p:cNvSpPr/>
          <p:nvPr/>
        </p:nvSpPr>
        <p:spPr>
          <a:xfrm>
            <a:off x="15975043" y="7559511"/>
            <a:ext cx="6112245" cy="3837220"/>
          </a:xfrm>
          <a:prstGeom prst="wedgeRoundRectCallout">
            <a:avLst>
              <a:gd name="adj1" fmla="val 22585"/>
              <a:gd name="adj2" fmla="val -10097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The value of the element = the column name in the second data set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137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135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sp>
          <p:nvSpPr>
            <p:cNvPr id="1136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140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138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artist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sp>
          <p:nvSpPr>
            <p:cNvPr id="1139" name="instrument2"/>
            <p:cNvSpPr txBox="1"/>
            <p:nvPr/>
          </p:nvSpPr>
          <p:spPr>
            <a:xfrm>
              <a:off x="672537" y="0"/>
              <a:ext cx="3445253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instrument2</a:t>
              </a:r>
            </a:p>
          </p:txBody>
        </p:sp>
      </p:grpSp>
      <p:sp>
        <p:nvSpPr>
          <p:cNvPr id="1141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142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143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44" name="common syntax - matching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19937">
              <a:defRPr sz="8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 - matching names</a:t>
            </a:r>
          </a:p>
        </p:txBody>
      </p:sp>
      <p:sp>
        <p:nvSpPr>
          <p:cNvPr id="1145" name="Rectangle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6" name="band %&gt;% left_join(instrument2, by = c(&quot;name&quot; = &quot;artist&quot;))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(instrument2,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c("name" = "artist")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49" name="Screen Shot 2017-01-01 at 3.15.14 PM.png" descr="Screen Shot 2017-01-01 at 3.15.14 PM.png"/>
          <p:cNvPicPr>
            <a:picLocks noChangeAspect="1"/>
          </p:cNvPicPr>
          <p:nvPr/>
        </p:nvPicPr>
        <p:blipFill>
          <a:blip r:embed="rId3">
            <a:extLst/>
          </a:blip>
          <a:srcRect t="481"/>
          <a:stretch>
            <a:fillRect/>
          </a:stretch>
        </p:blipFill>
        <p:spPr>
          <a:xfrm>
            <a:off x="856829" y="6303529"/>
            <a:ext cx="4899170" cy="13116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0" name="Screen Shot 2017-01-01 at 3.16.01 PM.png" descr="Screen Shot 2017-01-01 at 3.16.0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28431" y="6237647"/>
            <a:ext cx="26408423" cy="1318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2" name="View(flights[&quot;dest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</a:p>
        </p:txBody>
      </p:sp>
      <p:sp>
        <p:nvSpPr>
          <p:cNvPr id="1153" name="Rectangle"/>
          <p:cNvSpPr/>
          <p:nvPr/>
        </p:nvSpPr>
        <p:spPr>
          <a:xfrm>
            <a:off x="12334781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4" name="View(airport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View(airports)</a:t>
            </a:r>
          </a:p>
        </p:txBody>
      </p:sp>
      <p:sp>
        <p:nvSpPr>
          <p:cNvPr id="1155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9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1161" name="Rectangle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2" name="airports %&gt;% select(1:3)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select(1:3)</a:t>
            </a:r>
          </a:p>
        </p:txBody>
      </p:sp>
      <p:sp>
        <p:nvSpPr>
          <p:cNvPr id="1163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  <p:sp>
        <p:nvSpPr>
          <p:cNvPr id="1164" name="Rectangle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5" name="flights %&gt;% select(14:15)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select(14:15)</a:t>
            </a:r>
          </a:p>
        </p:txBody>
      </p:sp>
      <p:grpSp>
        <p:nvGrpSpPr>
          <p:cNvPr id="1168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166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7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plyr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dplyr</a:t>
            </a:r>
          </a:p>
        </p:txBody>
      </p:sp>
      <p:pic>
        <p:nvPicPr>
          <p:cNvPr id="216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72" name="common syntax - matching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19937">
              <a:defRPr sz="8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 - matching names</a:t>
            </a:r>
          </a:p>
        </p:txBody>
      </p:sp>
      <p:sp>
        <p:nvSpPr>
          <p:cNvPr id="1173" name="Rectangle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4" name="airports %&gt;% left_join(flights, by = c(&quot;faa&quot; = &quot;dest&quot;))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airports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(flights,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75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6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79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177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8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Your Turn 1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14</a:t>
            </a:r>
          </a:p>
        </p:txBody>
      </p:sp>
      <p:sp>
        <p:nvSpPr>
          <p:cNvPr id="1182" name="Use flights and airports to compute the distance and average arr_delay by destination airport (names only, not codes).  Order by average delay, worst to best.…"/>
          <p:cNvSpPr txBox="1">
            <a:spLocks noGrp="1"/>
          </p:cNvSpPr>
          <p:nvPr>
            <p:ph type="body" idx="4294967295"/>
          </p:nvPr>
        </p:nvSpPr>
        <p:spPr>
          <a:xfrm>
            <a:off x="1445226" y="2751992"/>
            <a:ext cx="21493548" cy="76552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flights and airports to compute the distance and average </a:t>
            </a:r>
            <a:r>
              <a:rPr dirty="0" err="1"/>
              <a:t>arr_delay</a:t>
            </a:r>
            <a:r>
              <a:rPr dirty="0"/>
              <a:t> by destination airport (names only, not codes).  Order by average delay, worst to best.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Hint: use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first()</a:t>
            </a:r>
            <a:r>
              <a:rPr dirty="0"/>
              <a:t> to get distance.</a:t>
            </a:r>
          </a:p>
        </p:txBody>
      </p:sp>
      <p:pic>
        <p:nvPicPr>
          <p:cNvPr id="118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1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83"/>
                </p:tgtEl>
              </p:cMediaNode>
            </p:video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186" name="Rectangle"/>
          <p:cNvSpPr/>
          <p:nvPr/>
        </p:nvSpPr>
        <p:spPr>
          <a:xfrm>
            <a:off x="1061675" y="681159"/>
            <a:ext cx="22354685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87" name="flights %&gt;%…"/>
          <p:cNvSpPr txBox="1"/>
          <p:nvPr/>
        </p:nvSpPr>
        <p:spPr>
          <a:xfrm>
            <a:off x="1423408" y="907286"/>
            <a:ext cx="2219517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(airports, by =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(distance = first(distance),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delay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arrange(desc(delay))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101 × 3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  name  distance    delay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        Columbia Metropolitan      602 41.76415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               Tulsa Intl     1215 33.65986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        Will Rogers World     1325 30.61905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filtering join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filtering joins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93" name="filtering joi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filtering joins</a:t>
            </a:r>
          </a:p>
        </p:txBody>
      </p:sp>
      <p:sp>
        <p:nvSpPr>
          <p:cNvPr id="1194" name="Mutating joins use information from one data set to add variables to another data set (like mutate())…"/>
          <p:cNvSpPr txBox="1"/>
          <p:nvPr/>
        </p:nvSpPr>
        <p:spPr>
          <a:xfrm>
            <a:off x="1758337" y="3326800"/>
            <a:ext cx="20902092" cy="6872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Mutating joins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use information from one data set </a:t>
            </a:r>
            <a:r>
              <a:rPr b="1">
                <a:solidFill>
                  <a:srgbClr val="78AAD6"/>
                </a:solidFill>
              </a:rPr>
              <a:t>to add variables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to another data set (like </a:t>
            </a:r>
            <a:r>
              <a:rPr b="1">
                <a:solidFill>
                  <a:srgbClr val="78AAD6"/>
                </a:solidFill>
              </a:rPr>
              <a:t>mutate()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)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81A76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Filtering joins</a:t>
            </a:r>
            <a:r>
              <a:t> use information from one data set </a:t>
            </a:r>
            <a:r>
              <a:rPr b="1">
                <a:solidFill>
                  <a:srgbClr val="8BB2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extract cases</a:t>
            </a:r>
            <a:r>
              <a:t> from another data set (like </a:t>
            </a:r>
            <a:r>
              <a:rPr b="1">
                <a:solidFill>
                  <a:srgbClr val="8BB1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filter()</a:t>
            </a:r>
            <a: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97" name="band %&gt;% semi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9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0" name="semi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semi</a:t>
            </a:r>
          </a:p>
        </p:txBody>
      </p:sp>
      <p:grpSp>
        <p:nvGrpSpPr>
          <p:cNvPr id="1203" name="Group"/>
          <p:cNvGrpSpPr/>
          <p:nvPr/>
        </p:nvGrpSpPr>
        <p:grpSpPr>
          <a:xfrm>
            <a:off x="2902669" y="5347759"/>
            <a:ext cx="5085570" cy="4734141"/>
            <a:chOff x="25400" y="0"/>
            <a:chExt cx="5085569" cy="4734140"/>
          </a:xfrm>
        </p:grpSpPr>
        <p:graphicFrame>
          <p:nvGraphicFramePr>
            <p:cNvPr id="1201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sp>
          <p:nvSpPr>
            <p:cNvPr id="1202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206" name="Group"/>
          <p:cNvGrpSpPr/>
          <p:nvPr/>
        </p:nvGrpSpPr>
        <p:grpSpPr>
          <a:xfrm>
            <a:off x="9876731" y="5360902"/>
            <a:ext cx="5075300" cy="4711439"/>
            <a:chOff x="25400" y="0"/>
            <a:chExt cx="5075298" cy="4711438"/>
          </a:xfrm>
        </p:grpSpPr>
        <p:graphicFrame>
          <p:nvGraphicFramePr>
            <p:cNvPr id="1204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sp>
          <p:nvSpPr>
            <p:cNvPr id="1205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207" name="+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208" name="=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209" name="Table"/>
          <p:cNvGraphicFramePr/>
          <p:nvPr/>
        </p:nvGraphicFramePr>
        <p:xfrm>
          <a:off x="16439430" y="6265464"/>
          <a:ext cx="508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21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4" name="anti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anti</a:t>
            </a:r>
          </a:p>
        </p:txBody>
      </p:sp>
      <p:grpSp>
        <p:nvGrpSpPr>
          <p:cNvPr id="1217" name="Group"/>
          <p:cNvGrpSpPr/>
          <p:nvPr/>
        </p:nvGrpSpPr>
        <p:grpSpPr>
          <a:xfrm>
            <a:off x="2902669" y="5347759"/>
            <a:ext cx="5085570" cy="4734141"/>
            <a:chOff x="25400" y="0"/>
            <a:chExt cx="5085569" cy="4734140"/>
          </a:xfrm>
        </p:grpSpPr>
        <p:graphicFrame>
          <p:nvGraphicFramePr>
            <p:cNvPr id="1215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sp>
          <p:nvSpPr>
            <p:cNvPr id="1216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220" name="Group"/>
          <p:cNvGrpSpPr/>
          <p:nvPr/>
        </p:nvGrpSpPr>
        <p:grpSpPr>
          <a:xfrm>
            <a:off x="9876731" y="5360902"/>
            <a:ext cx="5075300" cy="4711439"/>
            <a:chOff x="25400" y="0"/>
            <a:chExt cx="5075298" cy="4711438"/>
          </a:xfrm>
        </p:grpSpPr>
        <p:graphicFrame>
          <p:nvGraphicFramePr>
            <p:cNvPr id="1218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sp>
          <p:nvSpPr>
            <p:cNvPr id="1219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221" name="+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222" name="=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223" name="Table"/>
          <p:cNvGraphicFramePr/>
          <p:nvPr/>
        </p:nvGraphicFramePr>
        <p:xfrm>
          <a:off x="16439430" y="6265464"/>
          <a:ext cx="5080000" cy="1905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224" name="band %&gt;% anti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anti_join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228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9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1230" name="Rectangle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1" name="airports %&gt;% select(1:3)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select(1:3)</a:t>
            </a:r>
          </a:p>
        </p:txBody>
      </p:sp>
      <p:sp>
        <p:nvSpPr>
          <p:cNvPr id="1232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  <p:sp>
        <p:nvSpPr>
          <p:cNvPr id="1233" name="Rectangle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4" name="flights %&gt;% select(14:15)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select(14:15)</a:t>
            </a:r>
          </a:p>
        </p:txBody>
      </p:sp>
      <p:grpSp>
        <p:nvGrpSpPr>
          <p:cNvPr id="1237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235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6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Your Turn 1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14</a:t>
            </a:r>
          </a:p>
        </p:txBody>
      </p:sp>
      <p:sp>
        <p:nvSpPr>
          <p:cNvPr id="1240" name="How many airports in airports are serviced by flights originating in New York (i.e. flights in our dataset?)…"/>
          <p:cNvSpPr txBox="1">
            <a:spLocks noGrp="1"/>
          </p:cNvSpPr>
          <p:nvPr>
            <p:ph type="body" idx="4294967295"/>
          </p:nvPr>
        </p:nvSpPr>
        <p:spPr>
          <a:xfrm>
            <a:off x="2187518" y="2996430"/>
            <a:ext cx="20008965" cy="826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airports in </a:t>
            </a:r>
            <a:r>
              <a:rPr b="1"/>
              <a:t>airports</a:t>
            </a:r>
            <a:r>
              <a:t> are serviced by flights originating in New York (i.e. flights in our dataset?)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Notice that the column to join on is named </a:t>
            </a:r>
            <a:r>
              <a:rPr b="1"/>
              <a:t>faa</a:t>
            </a:r>
            <a:r>
              <a:t> in the </a:t>
            </a:r>
            <a:r>
              <a:rPr b="1"/>
              <a:t>airports</a:t>
            </a:r>
            <a:r>
              <a:t> dataset and </a:t>
            </a:r>
            <a:r>
              <a:rPr b="1"/>
              <a:t>dest</a:t>
            </a:r>
            <a:r>
              <a:t> in the </a:t>
            </a:r>
            <a:r>
              <a:rPr b="1"/>
              <a:t>flights</a:t>
            </a:r>
            <a:r>
              <a:t> dataset.</a:t>
            </a:r>
          </a:p>
        </p:txBody>
      </p:sp>
      <p:pic>
        <p:nvPicPr>
          <p:cNvPr id="124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1"/>
                </p:tgtEl>
              </p:cMediaNode>
            </p:video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5" name="Rectangle"/>
          <p:cNvSpPr/>
          <p:nvPr/>
        </p:nvSpPr>
        <p:spPr>
          <a:xfrm>
            <a:off x="1061675" y="681159"/>
            <a:ext cx="21027056" cy="34876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6" name="airports %&gt;%…"/>
          <p:cNvSpPr txBox="1"/>
          <p:nvPr/>
        </p:nvSpPr>
        <p:spPr>
          <a:xfrm>
            <a:off x="1423408" y="907286"/>
            <a:ext cx="20346827" cy="334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(flights, by =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distinct(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247" name="Screen Shot 2017-08-04 at 2.18.02 PM.png" descr="Screen Shot 2017-08-04 at 2.18.02 PM.png"/>
          <p:cNvPicPr>
            <a:picLocks noChangeAspect="1"/>
          </p:cNvPicPr>
          <p:nvPr/>
        </p:nvPicPr>
        <p:blipFill>
          <a:blip r:embed="rId4">
            <a:extLst/>
          </a:blip>
          <a:srcRect r="959"/>
          <a:stretch>
            <a:fillRect/>
          </a:stretch>
        </p:blipFill>
        <p:spPr>
          <a:xfrm>
            <a:off x="2640805" y="4254482"/>
            <a:ext cx="17868787" cy="9359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6697" y="4002469"/>
            <a:ext cx="4927601" cy="571106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dpl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dplyr</a:t>
            </a:r>
          </a:p>
        </p:txBody>
      </p:sp>
      <p:pic>
        <p:nvPicPr>
          <p:cNvPr id="22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2" name="A package that transforms data.…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package that transforms data.</a:t>
            </a:r>
          </a:p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dplyr implements a </a:t>
            </a:r>
            <a:r>
              <a:rPr i="1"/>
              <a:t>grammar </a:t>
            </a:r>
            <a:r>
              <a:t>for transforming tabular data.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1" name="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distinct()</a:t>
            </a:r>
          </a:p>
        </p:txBody>
      </p:sp>
      <p:sp>
        <p:nvSpPr>
          <p:cNvPr id="1252" name="Removes rows with duplicate values (in a column)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rows with duplicate values (in a column).</a:t>
            </a:r>
          </a:p>
        </p:txBody>
      </p:sp>
      <p:sp>
        <p:nvSpPr>
          <p:cNvPr id="125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4" name="distinct(df, name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df, name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1257" name="Group"/>
          <p:cNvGrpSpPr/>
          <p:nvPr/>
        </p:nvGrpSpPr>
        <p:grpSpPr>
          <a:xfrm>
            <a:off x="6749105" y="7462965"/>
            <a:ext cx="5085570" cy="4734141"/>
            <a:chOff x="25400" y="0"/>
            <a:chExt cx="5085568" cy="4734140"/>
          </a:xfrm>
        </p:grpSpPr>
        <p:graphicFrame>
          <p:nvGraphicFramePr>
            <p:cNvPr id="1255" name="Table"/>
            <p:cNvGraphicFramePr/>
            <p:nvPr/>
          </p:nvGraphicFramePr>
          <p:xfrm>
            <a:off x="25400" y="924141"/>
            <a:ext cx="5085568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Zeppelin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sp>
          <p:nvSpPr>
            <p:cNvPr id="1256" name="df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df</a:t>
              </a:r>
            </a:p>
          </p:txBody>
        </p:sp>
      </p:grpSp>
      <p:graphicFrame>
        <p:nvGraphicFramePr>
          <p:cNvPr id="1258" name="Table"/>
          <p:cNvGraphicFramePr/>
          <p:nvPr/>
        </p:nvGraphicFramePr>
        <p:xfrm>
          <a:off x="13421284" y="8387106"/>
          <a:ext cx="254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59" name="Arrow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roup"/>
          <p:cNvGrpSpPr/>
          <p:nvPr/>
        </p:nvGrpSpPr>
        <p:grpSpPr>
          <a:xfrm>
            <a:off x="6755455" y="7469758"/>
            <a:ext cx="5075300" cy="4711439"/>
            <a:chOff x="25400" y="0"/>
            <a:chExt cx="5075298" cy="4711438"/>
          </a:xfrm>
        </p:grpSpPr>
        <p:graphicFrame>
          <p:nvGraphicFramePr>
            <p:cNvPr id="1261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</a:tbl>
            </a:graphicData>
          </a:graphic>
        </p:graphicFrame>
        <p:sp>
          <p:nvSpPr>
            <p:cNvPr id="1262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pic>
        <p:nvPicPr>
          <p:cNvPr id="12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6" name="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distinct()</a:t>
            </a:r>
          </a:p>
        </p:txBody>
      </p:sp>
      <p:sp>
        <p:nvSpPr>
          <p:cNvPr id="1267" name="Removes rows with duplicate values (in a column)."/>
          <p:cNvSpPr txBox="1"/>
          <p:nvPr/>
        </p:nvSpPr>
        <p:spPr>
          <a:xfrm>
            <a:off x="3324305" y="3242668"/>
            <a:ext cx="1682700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Removes rows with duplicate values (in a column).</a:t>
            </a:r>
          </a:p>
        </p:txBody>
      </p:sp>
      <p:sp>
        <p:nvSpPr>
          <p:cNvPr id="1268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69" name="distinct(instrument, plays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plays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1270" name="Table"/>
          <p:cNvGraphicFramePr/>
          <p:nvPr/>
        </p:nvGraphicFramePr>
        <p:xfrm>
          <a:off x="13421284" y="8387106"/>
          <a:ext cx="254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271" name="Arrow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68E1F0E-F265-4738-9415-8D5F34A5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50" y="2968657"/>
            <a:ext cx="4509121" cy="10347423"/>
          </a:xfrm>
          <a:prstGeom prst="rect">
            <a:avLst/>
          </a:prstGeom>
        </p:spPr>
      </p:pic>
      <p:pic>
        <p:nvPicPr>
          <p:cNvPr id="127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275" name="Recap: Two table verb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Recap: Two table verbs</a:t>
            </a:r>
          </a:p>
        </p:txBody>
      </p:sp>
      <p:sp>
        <p:nvSpPr>
          <p:cNvPr id="1276" name="left_join() retains all cases in left data set…"/>
          <p:cNvSpPr txBox="1"/>
          <p:nvPr/>
        </p:nvSpPr>
        <p:spPr>
          <a:xfrm>
            <a:off x="6155265" y="2671632"/>
            <a:ext cx="16368497" cy="10000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/>
          <a:p>
            <a:pPr algn="l">
              <a:lnSpc>
                <a:spcPct val="180000"/>
              </a:lnSpc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 err="1"/>
              <a:t>left_join</a:t>
            </a:r>
            <a:r>
              <a:rPr b="1" dirty="0"/>
              <a:t>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retains all cases in </a:t>
            </a:r>
            <a:r>
              <a:rPr b="1" dirty="0"/>
              <a:t>left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right_join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all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right</a:t>
            </a:r>
            <a:r>
              <a:rPr dirty="0"/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full_join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all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either</a:t>
            </a:r>
            <a:r>
              <a:rPr dirty="0"/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inner_join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only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both</a:t>
            </a:r>
            <a:r>
              <a:rPr dirty="0"/>
              <a:t> data sets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semi_join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extracts cases that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have a match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anti_join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extracts cases that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do not have a match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16" name="Two table verbs"/>
          <p:cNvSpPr txBox="1"/>
          <p:nvPr/>
        </p:nvSpPr>
        <p:spPr>
          <a:xfrm>
            <a:off x="3284289" y="648892"/>
            <a:ext cx="8552413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table verbs</a:t>
            </a:r>
          </a:p>
        </p:txBody>
      </p:sp>
      <p:pic>
        <p:nvPicPr>
          <p:cNvPr id="1317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66961" y="4831590"/>
            <a:ext cx="9987069" cy="77172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18" name="Shape"/>
          <p:cNvSpPr/>
          <p:nvPr/>
        </p:nvSpPr>
        <p:spPr>
          <a:xfrm flipH="1">
            <a:off x="7588871" y="927444"/>
            <a:ext cx="6122505" cy="1235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70" y="7089"/>
                </a:lnTo>
                <a:lnTo>
                  <a:pt x="21600" y="19819"/>
                </a:lnTo>
                <a:lnTo>
                  <a:pt x="51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9" name="Rectangle"/>
          <p:cNvSpPr/>
          <p:nvPr/>
        </p:nvSpPr>
        <p:spPr>
          <a:xfrm>
            <a:off x="7589125" y="5003905"/>
            <a:ext cx="4794082" cy="725911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20" name="pdf-two-table.pdf" descr="pdf-two-tabl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99638" y="933339"/>
            <a:ext cx="8117401" cy="123571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Tidy tool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Tidy tools</a:t>
            </a:r>
          </a:p>
        </p:txBody>
      </p:sp>
      <p:pic>
        <p:nvPicPr>
          <p:cNvPr id="132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6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Functions are easiest to use when they are: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Simple</a:t>
            </a:r>
            <a:r>
              <a:t> - They do one thing, and they do it  well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</a:t>
            </a:r>
            <a:r>
              <a:t> - They can be combined with other functions for multi-step operations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Smart</a:t>
            </a:r>
            <a:r>
              <a:t> - They can use R objects as input.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do these things in a specific way.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30" name="1. Simple - They do one thing, and they do it  well"/>
          <p:cNvSpPr txBox="1"/>
          <p:nvPr/>
        </p:nvSpPr>
        <p:spPr>
          <a:xfrm>
            <a:off x="2442467" y="1544248"/>
            <a:ext cx="19499066" cy="1875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 fontScale="92500"/>
          </a:bodyPr>
          <a:lstStyle/>
          <a:p>
            <a:pPr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1. Simple</a:t>
            </a:r>
            <a:r>
              <a:t> -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They do one thing, and they do it  well</a:t>
            </a:r>
          </a:p>
        </p:txBody>
      </p:sp>
      <p:sp>
        <p:nvSpPr>
          <p:cNvPr id="1331" name="filter() - extract cases…"/>
          <p:cNvSpPr txBox="1"/>
          <p:nvPr/>
        </p:nvSpPr>
        <p:spPr>
          <a:xfrm>
            <a:off x="4168856" y="3659659"/>
            <a:ext cx="16046289" cy="6396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filter()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arrange()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reorder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group_by()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group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select()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mutate()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create new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summarise()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summarise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/ create</a:t>
            </a:r>
            <a:r>
              <a:rPr b="1"/>
              <a:t> </a:t>
            </a:r>
            <a:r>
              <a:rPr b="1">
                <a:solidFill>
                  <a:srgbClr val="85A965"/>
                </a:solidFill>
              </a:rPr>
              <a:t>cases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34" name="2. Composable - They can be combined with other functions for multi-step operations"/>
          <p:cNvSpPr txBox="1"/>
          <p:nvPr/>
        </p:nvSpPr>
        <p:spPr>
          <a:xfrm>
            <a:off x="2442467" y="961909"/>
            <a:ext cx="19499066" cy="2458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876300" indent="-876300" algn="l"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2.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They can be combined with other functions for multi-step operations</a:t>
            </a:r>
          </a:p>
        </p:txBody>
      </p:sp>
      <p:grpSp>
        <p:nvGrpSpPr>
          <p:cNvPr id="1343" name="Group"/>
          <p:cNvGrpSpPr/>
          <p:nvPr/>
        </p:nvGrpSpPr>
        <p:grpSpPr>
          <a:xfrm>
            <a:off x="-288860" y="4784818"/>
            <a:ext cx="24961720" cy="5230189"/>
            <a:chOff x="0" y="0"/>
            <a:chExt cx="24961719" cy="5230187"/>
          </a:xfrm>
        </p:grpSpPr>
        <p:grpSp>
          <p:nvGrpSpPr>
            <p:cNvPr id="1341" name="Group"/>
            <p:cNvGrpSpPr/>
            <p:nvPr/>
          </p:nvGrpSpPr>
          <p:grpSpPr>
            <a:xfrm>
              <a:off x="3498284" y="-1"/>
              <a:ext cx="10484518" cy="5230189"/>
              <a:chOff x="0" y="0"/>
              <a:chExt cx="10484517" cy="5230187"/>
            </a:xfrm>
          </p:grpSpPr>
          <p:grpSp>
            <p:nvGrpSpPr>
              <p:cNvPr id="1339" name="Group"/>
              <p:cNvGrpSpPr/>
              <p:nvPr/>
            </p:nvGrpSpPr>
            <p:grpSpPr>
              <a:xfrm>
                <a:off x="0" y="0"/>
                <a:ext cx="10484518" cy="5230188"/>
                <a:chOff x="0" y="0"/>
                <a:chExt cx="10484517" cy="5230187"/>
              </a:xfrm>
            </p:grpSpPr>
            <p:sp>
              <p:nvSpPr>
                <p:cNvPr id="1335" name="Oval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6" name="Oval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7" name="Rectangle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8" name="Triangle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340" name="%&gt;%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r>
                  <a:t>%&gt;%</a:t>
                </a:r>
              </a:p>
            </p:txBody>
          </p:sp>
        </p:grpSp>
        <p:sp>
          <p:nvSpPr>
            <p:cNvPr id="1342" name="babynames       mutate(      , percent = prop * 100)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mutate(</a:t>
              </a:r>
              <a:r>
                <a:rPr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percent = prop * 100)</a:t>
              </a:r>
            </a:p>
          </p:txBody>
        </p:sp>
      </p:grpSp>
      <p:sp>
        <p:nvSpPr>
          <p:cNvPr id="1344" name="Each dplyr function takes a data frame as its first argument and returns a data frame. As a result, you can directly pipe the output of one function into the next."/>
          <p:cNvSpPr txBox="1"/>
          <p:nvPr/>
        </p:nvSpPr>
        <p:spPr>
          <a:xfrm>
            <a:off x="2311058" y="8203600"/>
            <a:ext cx="20228281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dplyr function takes a data frame as its first argument and returns a data frame. As a result, you can directly pipe the output of one function into the next.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47" name="3. Smart - They can use R objects as input."/>
          <p:cNvSpPr txBox="1"/>
          <p:nvPr/>
        </p:nvSpPr>
        <p:spPr>
          <a:xfrm>
            <a:off x="2442467" y="961909"/>
            <a:ext cx="19499066" cy="2211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876300" indent="-876300"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3. Smart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They can use R objects as input.</a:t>
            </a:r>
          </a:p>
        </p:txBody>
      </p:sp>
      <p:sp>
        <p:nvSpPr>
          <p:cNvPr id="1348" name="TODO: Dplyr functions use non-standard evaluation, which means that you cannot simply pass an R object."/>
          <p:cNvSpPr txBox="1"/>
          <p:nvPr/>
        </p:nvSpPr>
        <p:spPr>
          <a:xfrm>
            <a:off x="3679373" y="5260789"/>
            <a:ext cx="17025254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TODO: Dplyr functions use non-standard evaluation, which means that you cannot simply pass an R object.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52" name="Rectangle"/>
          <p:cNvSpPr/>
          <p:nvPr/>
        </p:nvSpPr>
        <p:spPr>
          <a:xfrm>
            <a:off x="2123687" y="3096997"/>
            <a:ext cx="20136626" cy="1475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3" name="babynames %&gt;% filter(n &gt; 500)"/>
          <p:cNvSpPr txBox="1"/>
          <p:nvPr/>
        </p:nvSpPr>
        <p:spPr>
          <a:xfrm>
            <a:off x="2333020" y="3307513"/>
            <a:ext cx="15259059" cy="115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filter(n &gt; 500)</a:t>
            </a:r>
          </a:p>
        </p:txBody>
      </p:sp>
      <p:sp>
        <p:nvSpPr>
          <p:cNvPr id="1354" name="These objects are looked up in babynames"/>
          <p:cNvSpPr/>
          <p:nvPr/>
        </p:nvSpPr>
        <p:spPr>
          <a:xfrm>
            <a:off x="9932139" y="4348053"/>
            <a:ext cx="7347745" cy="3174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0" y="0"/>
                </a:moveTo>
                <a:lnTo>
                  <a:pt x="1337" y="4663"/>
                </a:lnTo>
                <a:lnTo>
                  <a:pt x="1271" y="4663"/>
                </a:lnTo>
                <a:cubicBezTo>
                  <a:pt x="569" y="4663"/>
                  <a:pt x="0" y="5980"/>
                  <a:pt x="0" y="7604"/>
                </a:cubicBezTo>
                <a:lnTo>
                  <a:pt x="0" y="18659"/>
                </a:lnTo>
                <a:cubicBezTo>
                  <a:pt x="0" y="20283"/>
                  <a:pt x="569" y="21600"/>
                  <a:pt x="1271" y="21600"/>
                </a:cubicBezTo>
                <a:lnTo>
                  <a:pt x="20329" y="21600"/>
                </a:lnTo>
                <a:cubicBezTo>
                  <a:pt x="21031" y="21600"/>
                  <a:pt x="21600" y="20283"/>
                  <a:pt x="21600" y="18659"/>
                </a:cubicBezTo>
                <a:lnTo>
                  <a:pt x="21600" y="7604"/>
                </a:lnTo>
                <a:cubicBezTo>
                  <a:pt x="21600" y="5980"/>
                  <a:pt x="21031" y="4663"/>
                  <a:pt x="20329" y="4663"/>
                </a:cubicBezTo>
                <a:lnTo>
                  <a:pt x="2084" y="4663"/>
                </a:lnTo>
                <a:lnTo>
                  <a:pt x="171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These objects are looked up in babynames</a:t>
            </a:r>
          </a:p>
        </p:txBody>
      </p:sp>
      <p:grpSp>
        <p:nvGrpSpPr>
          <p:cNvPr id="1358" name="Group"/>
          <p:cNvGrpSpPr/>
          <p:nvPr/>
        </p:nvGrpSpPr>
        <p:grpSpPr>
          <a:xfrm>
            <a:off x="2117337" y="5000237"/>
            <a:ext cx="20142976" cy="5618766"/>
            <a:chOff x="0" y="0"/>
            <a:chExt cx="20142975" cy="5618764"/>
          </a:xfrm>
        </p:grpSpPr>
        <p:sp>
          <p:nvSpPr>
            <p:cNvPr id="1355" name="Rectangle"/>
            <p:cNvSpPr/>
            <p:nvPr/>
          </p:nvSpPr>
          <p:spPr>
            <a:xfrm>
              <a:off x="6350" y="3066465"/>
              <a:ext cx="20136626" cy="25523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6" name="x &lt;- n &gt; 500…"/>
            <p:cNvSpPr txBox="1"/>
            <p:nvPr/>
          </p:nvSpPr>
          <p:spPr>
            <a:xfrm>
              <a:off x="215682" y="3276980"/>
              <a:ext cx="15259059" cy="2339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&lt;- n &gt; 500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%&gt;% filter(x) </a:t>
              </a:r>
              <a:r>
                <a:rPr dirty="0">
                  <a:solidFill>
                    <a:srgbClr val="A6AAA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ERROR!</a:t>
              </a:r>
            </a:p>
          </p:txBody>
        </p:sp>
        <p:sp>
          <p:nvSpPr>
            <p:cNvPr id="1357" name="These objects are looked up in the scope of x"/>
            <p:cNvSpPr/>
            <p:nvPr/>
          </p:nvSpPr>
          <p:spPr>
            <a:xfrm>
              <a:off x="0" y="0"/>
              <a:ext cx="7347744" cy="336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" y="0"/>
                  </a:moveTo>
                  <a:cubicBezTo>
                    <a:pt x="569" y="0"/>
                    <a:pt x="0" y="1244"/>
                    <a:pt x="0" y="2778"/>
                  </a:cubicBezTo>
                  <a:lnTo>
                    <a:pt x="0" y="13221"/>
                  </a:lnTo>
                  <a:cubicBezTo>
                    <a:pt x="0" y="14755"/>
                    <a:pt x="569" y="15998"/>
                    <a:pt x="1271" y="15998"/>
                  </a:cubicBezTo>
                  <a:lnTo>
                    <a:pt x="6778" y="15998"/>
                  </a:lnTo>
                  <a:lnTo>
                    <a:pt x="7151" y="21600"/>
                  </a:lnTo>
                  <a:lnTo>
                    <a:pt x="7524" y="15998"/>
                  </a:lnTo>
                  <a:lnTo>
                    <a:pt x="20329" y="15998"/>
                  </a:lnTo>
                  <a:cubicBezTo>
                    <a:pt x="21031" y="15998"/>
                    <a:pt x="21600" y="14755"/>
                    <a:pt x="21600" y="13221"/>
                  </a:cubicBezTo>
                  <a:lnTo>
                    <a:pt x="21600" y="2778"/>
                  </a:lnTo>
                  <a:cubicBezTo>
                    <a:pt x="21600" y="1244"/>
                    <a:pt x="21031" y="0"/>
                    <a:pt x="20329" y="0"/>
                  </a:cubicBezTo>
                  <a:lnTo>
                    <a:pt x="1271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These objects are looked up in the scope of 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8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6" name="Isolating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Isolating data</a:t>
            </a:r>
          </a:p>
        </p:txBody>
      </p:sp>
      <p:sp>
        <p:nvSpPr>
          <p:cNvPr id="227" name="select() - extract variables…"/>
          <p:cNvSpPr txBox="1"/>
          <p:nvPr/>
        </p:nvSpPr>
        <p:spPr>
          <a:xfrm>
            <a:off x="6728077" y="4728071"/>
            <a:ext cx="10927845" cy="425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/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   </a:t>
            </a:r>
            <a:r>
              <a:rPr b="1">
                <a:solidFill>
                  <a:srgbClr val="78AAD6"/>
                </a:solidFill>
              </a:rPr>
              <a:t>select()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     </a:t>
            </a:r>
            <a:r>
              <a:rPr b="1">
                <a:solidFill>
                  <a:srgbClr val="91B473"/>
                </a:solidFill>
              </a:rPr>
              <a:t>filter()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arrange()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reorder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61" name="_ function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_ functions</a:t>
            </a:r>
          </a:p>
        </p:txBody>
      </p:sp>
      <p:sp>
        <p:nvSpPr>
          <p:cNvPr id="1362" name="Every major dplyr function comes with a programming friendly version that accepts formulas. The version has an _ at the end of its name."/>
          <p:cNvSpPr txBox="1"/>
          <p:nvPr/>
        </p:nvSpPr>
        <p:spPr>
          <a:xfrm>
            <a:off x="2459850" y="2584006"/>
            <a:ext cx="19499065" cy="4458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Every major dplyr function comes with a programming friendly version that accepts formulas. The version has an _ at the end of its name.</a:t>
            </a:r>
          </a:p>
        </p:txBody>
      </p:sp>
      <p:sp>
        <p:nvSpPr>
          <p:cNvPr id="1363" name="Rectangle"/>
          <p:cNvSpPr/>
          <p:nvPr/>
        </p:nvSpPr>
        <p:spPr>
          <a:xfrm>
            <a:off x="2144245" y="9664275"/>
            <a:ext cx="20136626" cy="25523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4" name="x &lt;- ~n &gt; 500…"/>
          <p:cNvSpPr txBox="1"/>
          <p:nvPr/>
        </p:nvSpPr>
        <p:spPr>
          <a:xfrm>
            <a:off x="2353577" y="9874790"/>
            <a:ext cx="15259059" cy="233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&lt;- ~n &gt; 500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filter_(x)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Works :)</a:t>
            </a:r>
          </a:p>
        </p:txBody>
      </p:sp>
      <p:sp>
        <p:nvSpPr>
          <p:cNvPr id="1365" name="~ saves the expression as a formula"/>
          <p:cNvSpPr/>
          <p:nvPr/>
        </p:nvSpPr>
        <p:spPr>
          <a:xfrm>
            <a:off x="2137894" y="6588988"/>
            <a:ext cx="5229064" cy="3360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1" y="0"/>
                </a:moveTo>
                <a:cubicBezTo>
                  <a:pt x="829" y="0"/>
                  <a:pt x="0" y="1244"/>
                  <a:pt x="0" y="2778"/>
                </a:cubicBezTo>
                <a:lnTo>
                  <a:pt x="0" y="13221"/>
                </a:lnTo>
                <a:cubicBezTo>
                  <a:pt x="0" y="14755"/>
                  <a:pt x="829" y="15998"/>
                  <a:pt x="1851" y="15998"/>
                </a:cubicBezTo>
                <a:lnTo>
                  <a:pt x="9873" y="15998"/>
                </a:lnTo>
                <a:lnTo>
                  <a:pt x="10415" y="21600"/>
                </a:lnTo>
                <a:lnTo>
                  <a:pt x="10959" y="15998"/>
                </a:lnTo>
                <a:lnTo>
                  <a:pt x="19749" y="15998"/>
                </a:lnTo>
                <a:cubicBezTo>
                  <a:pt x="20771" y="15998"/>
                  <a:pt x="21600" y="14755"/>
                  <a:pt x="21600" y="13221"/>
                </a:cubicBezTo>
                <a:lnTo>
                  <a:pt x="21600" y="2778"/>
                </a:lnTo>
                <a:cubicBezTo>
                  <a:pt x="21600" y="1244"/>
                  <a:pt x="20771" y="0"/>
                  <a:pt x="19749" y="0"/>
                </a:cubicBezTo>
                <a:lnTo>
                  <a:pt x="1851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~ saves the expression as a formula</a:t>
            </a:r>
          </a:p>
        </p:txBody>
      </p:sp>
      <p:sp>
        <p:nvSpPr>
          <p:cNvPr id="1366" name="filter_()"/>
          <p:cNvSpPr/>
          <p:nvPr/>
        </p:nvSpPr>
        <p:spPr>
          <a:xfrm>
            <a:off x="7577821" y="6588988"/>
            <a:ext cx="3482183" cy="424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81" y="0"/>
                </a:moveTo>
                <a:cubicBezTo>
                  <a:pt x="1200" y="0"/>
                  <a:pt x="0" y="984"/>
                  <a:pt x="0" y="2198"/>
                </a:cubicBezTo>
                <a:lnTo>
                  <a:pt x="0" y="10460"/>
                </a:lnTo>
                <a:cubicBezTo>
                  <a:pt x="0" y="11674"/>
                  <a:pt x="1200" y="12658"/>
                  <a:pt x="2681" y="12658"/>
                </a:cubicBezTo>
                <a:lnTo>
                  <a:pt x="15588" y="12658"/>
                </a:lnTo>
                <a:lnTo>
                  <a:pt x="16378" y="21600"/>
                </a:lnTo>
                <a:lnTo>
                  <a:pt x="17166" y="12658"/>
                </a:lnTo>
                <a:lnTo>
                  <a:pt x="18919" y="12658"/>
                </a:lnTo>
                <a:cubicBezTo>
                  <a:pt x="20400" y="12658"/>
                  <a:pt x="21600" y="11674"/>
                  <a:pt x="21600" y="10460"/>
                </a:cubicBezTo>
                <a:lnTo>
                  <a:pt x="21600" y="2198"/>
                </a:lnTo>
                <a:cubicBezTo>
                  <a:pt x="21600" y="984"/>
                  <a:pt x="20400" y="0"/>
                  <a:pt x="18919" y="0"/>
                </a:cubicBezTo>
                <a:lnTo>
                  <a:pt x="2681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filter_()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ec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Section</a:t>
            </a:r>
          </a:p>
        </p:txBody>
      </p:sp>
      <p:pic>
        <p:nvPicPr>
          <p:cNvPr id="13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4" name="HTTP version"/>
          <p:cNvSpPr/>
          <p:nvPr/>
        </p:nvSpPr>
        <p:spPr>
          <a:xfrm>
            <a:off x="7258118" y="3537651"/>
            <a:ext cx="4198938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23" y="0"/>
                </a:moveTo>
                <a:cubicBezTo>
                  <a:pt x="995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995" y="13579"/>
                  <a:pt x="2223" y="13579"/>
                </a:cubicBezTo>
                <a:lnTo>
                  <a:pt x="6827" y="13579"/>
                </a:lnTo>
                <a:lnTo>
                  <a:pt x="7480" y="21600"/>
                </a:lnTo>
                <a:lnTo>
                  <a:pt x="8136" y="13579"/>
                </a:lnTo>
                <a:lnTo>
                  <a:pt x="19377" y="13579"/>
                </a:lnTo>
                <a:cubicBezTo>
                  <a:pt x="20605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605" y="0"/>
                  <a:pt x="19377" y="0"/>
                </a:cubicBezTo>
                <a:lnTo>
                  <a:pt x="222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version</a:t>
            </a:r>
          </a:p>
        </p:txBody>
      </p:sp>
      <p:sp>
        <p:nvSpPr>
          <p:cNvPr id="1375" name="Code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Code</a:t>
            </a:r>
          </a:p>
        </p:txBody>
      </p:sp>
      <p:sp>
        <p:nvSpPr>
          <p:cNvPr id="1376" name="Rectangle"/>
          <p:cNvSpPr/>
          <p:nvPr/>
        </p:nvSpPr>
        <p:spPr>
          <a:xfrm>
            <a:off x="3241493" y="6198059"/>
            <a:ext cx="17873657" cy="5717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77" name="GET /resources/webinars/ HTTP/1.1…"/>
          <p:cNvSpPr txBox="1"/>
          <p:nvPr/>
        </p:nvSpPr>
        <p:spPr>
          <a:xfrm>
            <a:off x="3606212" y="6568037"/>
            <a:ext cx="17548995" cy="4977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GET /resources/webinars/ HTTP/1.1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Host: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www.rstudio.com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User-Agent: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libcurl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/7.43.0 r-curl/2.1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/1.2.1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Accept-Encoding: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deflate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application/json, text/xml, application/xml, */*</a:t>
            </a:r>
          </a:p>
        </p:txBody>
      </p:sp>
      <p:sp>
        <p:nvSpPr>
          <p:cNvPr id="1378" name="HTTP Verb"/>
          <p:cNvSpPr/>
          <p:nvPr/>
        </p:nvSpPr>
        <p:spPr>
          <a:xfrm>
            <a:off x="3230032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Verb</a:t>
            </a:r>
          </a:p>
        </p:txBody>
      </p:sp>
      <p:sp>
        <p:nvSpPr>
          <p:cNvPr id="1379" name="URL path"/>
          <p:cNvSpPr/>
          <p:nvPr/>
        </p:nvSpPr>
        <p:spPr>
          <a:xfrm>
            <a:off x="11643293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  <p:sp>
        <p:nvSpPr>
          <p:cNvPr id="1380" name="URL path"/>
          <p:cNvSpPr/>
          <p:nvPr/>
        </p:nvSpPr>
        <p:spPr>
          <a:xfrm>
            <a:off x="15433950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383" name="Open R. Then download the packages that we will use today by running the following cod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Open R. Then download the packages that we will use today by running the following code.</a:t>
            </a:r>
          </a:p>
        </p:txBody>
      </p:sp>
      <p:pic>
        <p:nvPicPr>
          <p:cNvPr id="138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3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8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elect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33" name="sel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  <p:sp>
        <p:nvSpPr>
          <p:cNvPr id="234" name="Extract columns by name.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235" name="Rectangle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6" name="select(.data, …)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37" name="name(s) of columns to extract…"/>
          <p:cNvSpPr/>
          <p:nvPr/>
        </p:nvSpPr>
        <p:spPr>
          <a:xfrm>
            <a:off x="9411073" y="5907385"/>
            <a:ext cx="8695532" cy="446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3" y="0"/>
                </a:moveTo>
                <a:lnTo>
                  <a:pt x="1818" y="6251"/>
                </a:lnTo>
                <a:lnTo>
                  <a:pt x="1074" y="6251"/>
                </a:lnTo>
                <a:cubicBezTo>
                  <a:pt x="481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81" y="21600"/>
                  <a:pt x="1074" y="21600"/>
                </a:cubicBezTo>
                <a:lnTo>
                  <a:pt x="20526" y="21600"/>
                </a:lnTo>
                <a:cubicBezTo>
                  <a:pt x="21119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19" y="6251"/>
                  <a:pt x="20526" y="6251"/>
                </a:cubicBezTo>
                <a:lnTo>
                  <a:pt x="2449" y="6251"/>
                </a:lnTo>
                <a:lnTo>
                  <a:pt x="213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name(s) of columns to extract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(or a select helper function)</a:t>
            </a:r>
          </a:p>
        </p:txBody>
      </p:sp>
      <p:sp>
        <p:nvSpPr>
          <p:cNvPr id="238" name="data frame to transform"/>
          <p:cNvSpPr/>
          <p:nvPr/>
        </p:nvSpPr>
        <p:spPr>
          <a:xfrm>
            <a:off x="4888748" y="5717678"/>
            <a:ext cx="4191001" cy="4657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3" y="0"/>
                </a:moveTo>
                <a:lnTo>
                  <a:pt x="18802" y="6876"/>
                </a:lnTo>
                <a:lnTo>
                  <a:pt x="2228" y="6876"/>
                </a:lnTo>
                <a:cubicBezTo>
                  <a:pt x="997" y="6876"/>
                  <a:pt x="0" y="7773"/>
                  <a:pt x="0" y="8880"/>
                </a:cubicBezTo>
                <a:lnTo>
                  <a:pt x="0" y="19596"/>
                </a:lnTo>
                <a:cubicBezTo>
                  <a:pt x="0" y="2070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03"/>
                  <a:pt x="21600" y="19596"/>
                </a:cubicBezTo>
                <a:lnTo>
                  <a:pt x="21600" y="8880"/>
                </a:lnTo>
                <a:cubicBezTo>
                  <a:pt x="21600" y="8010"/>
                  <a:pt x="20979" y="7276"/>
                  <a:pt x="20117" y="6999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data frame to transform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2" name="sel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  <p:sp>
        <p:nvSpPr>
          <p:cNvPr id="243" name="Extract columns by name.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244" name="Rectangle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5" name="select(babynames, name, prop)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prop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46" name="babynames"/>
          <p:cNvSpPr txBox="1"/>
          <p:nvPr/>
        </p:nvSpPr>
        <p:spPr>
          <a:xfrm>
            <a:off x="7545804" y="6492279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247" name="Arrow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248" name="Table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15380451" y="7467692"/>
          <a:ext cx="4114800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252" name="Alter the code to select just the n column:…"/>
          <p:cNvSpPr txBox="1">
            <a:spLocks noGrp="1"/>
          </p:cNvSpPr>
          <p:nvPr>
            <p:ph type="body" sz="quarter" idx="4294967295"/>
          </p:nvPr>
        </p:nvSpPr>
        <p:spPr>
          <a:xfrm>
            <a:off x="5544684" y="3247051"/>
            <a:ext cx="13294632" cy="35848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Alter the code to select just the </a:t>
            </a:r>
            <a:r>
              <a:rPr b="1"/>
              <a:t>n </a:t>
            </a:r>
            <a:r>
              <a:t>column:</a:t>
            </a:r>
          </a:p>
          <a:p>
            <a:pPr marL="0" indent="0" defTabSz="584200">
              <a:spcBef>
                <a:spcPts val="57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name, prop)</a:t>
            </a:r>
          </a:p>
        </p:txBody>
      </p:sp>
      <p:pic>
        <p:nvPicPr>
          <p:cNvPr id="25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2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20" name="Open 02-Transform-Data.Rmd."/>
          <p:cNvSpPr txBox="1">
            <a:spLocks noGrp="1"/>
          </p:cNvSpPr>
          <p:nvPr>
            <p:ph type="body" sz="quarter" idx="4294967295"/>
          </p:nvPr>
        </p:nvSpPr>
        <p:spPr>
          <a:xfrm>
            <a:off x="5965037" y="3006868"/>
            <a:ext cx="12453926" cy="45395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02-Transform-Data.Rmd</a:t>
            </a:r>
            <a:r>
              <a:t>.</a:t>
            </a:r>
          </a:p>
        </p:txBody>
      </p:sp>
      <p:pic>
        <p:nvPicPr>
          <p:cNvPr id="1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1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7" name="Rectangle"/>
          <p:cNvSpPr/>
          <p:nvPr/>
        </p:nvSpPr>
        <p:spPr>
          <a:xfrm>
            <a:off x="1145146" y="1120351"/>
            <a:ext cx="22093708" cy="97986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8" name="select(babynames, n)…"/>
          <p:cNvSpPr txBox="1"/>
          <p:nvPr/>
        </p:nvSpPr>
        <p:spPr>
          <a:xfrm>
            <a:off x="1439193" y="1337928"/>
            <a:ext cx="7989612" cy="956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n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&lt;int&gt;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7065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2604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2003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1939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5  1746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2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263" name=": - Select range of columns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dirty="0"/>
                <a:t>Select range of columns</a:t>
              </a:r>
            </a:p>
          </p:txBody>
        </p:sp>
        <p:sp>
          <p:nvSpPr>
            <p:cNvPr id="264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" name="select(storms, storm:pressure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storm</a:t>
              </a: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pressure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267" name="- - Select every column but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dirty="0"/>
                <a:t>Select every column but</a:t>
              </a:r>
            </a:p>
          </p:txBody>
        </p:sp>
        <p:sp>
          <p:nvSpPr>
            <p:cNvPr id="268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9" name="select(storms, -c(storm, pressure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c(storm, pressure))</a:t>
              </a:r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271" name="starts_with() - Select columns that start with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starts_with() </a:t>
              </a:r>
              <a:r>
                <a:t>- Select columns that start with…</a:t>
              </a:r>
            </a:p>
          </p:txBody>
        </p:sp>
        <p:sp>
          <p:nvSpPr>
            <p:cNvPr id="272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3" name="select(storms, starts_with(&quot;w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starts_with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("w")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275" name="ends_with() - Select columns that end with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ends_with()</a:t>
              </a:r>
              <a:r>
                <a:t> - Select columns that end with…</a:t>
              </a:r>
            </a:p>
          </p:txBody>
        </p:sp>
        <p:sp>
          <p:nvSpPr>
            <p:cNvPr id="276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7" name="select(storms, ends_with(&quot;e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ends_with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("e")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1" animBg="1" advAuto="0"/>
      <p:bldP spid="274" grpId="2" animBg="1" advAuto="0"/>
      <p:bldP spid="278" grpId="3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2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grpSp>
        <p:nvGrpSpPr>
          <p:cNvPr id="286" name="Group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283" name="contains() - Select columns whose names contain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contains()</a:t>
              </a:r>
              <a:r>
                <a:t> - Select columns whose names contain…</a:t>
              </a:r>
            </a:p>
          </p:txBody>
        </p:sp>
        <p:sp>
          <p:nvSpPr>
            <p:cNvPr id="284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5" name="select(storms, contains(&quot;d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contains("d")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287" name="matches() - Select columns whose names match regular expression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lnSpcReduction="10000"/>
            </a:bodyPr>
            <a:lstStyle/>
            <a:p>
              <a:pPr algn="l" defTabSz="554990">
                <a:defRPr sz="475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matches() </a:t>
              </a:r>
              <a:r>
                <a:t>- Select columns whose names match regular expression</a:t>
              </a:r>
            </a:p>
          </p:txBody>
        </p:sp>
        <p:sp>
          <p:nvSpPr>
            <p:cNvPr id="288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select(storms, matches(&quot;^.{4}$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matches("^.{4}$")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4" name="Group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291" name="one_of() - Select columns whose names are one of a set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one_of() </a:t>
              </a:r>
              <a:r>
                <a:t>- Select columns whose names are one of a set</a:t>
              </a:r>
            </a:p>
          </p:txBody>
        </p:sp>
        <p:sp>
          <p:nvSpPr>
            <p:cNvPr id="292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select(storms, one_of(c(&quot;storm&quot;, &quot;storms&quot;, &quot;Storm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572516">
                <a:spcBef>
                  <a:spcPts val="1400"/>
                </a:spcBef>
                <a:defRPr sz="392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one_of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(c("storm", "storms", "Storm")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295" name="num_range() - Select columns named in prefix, number style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num_range()</a:t>
              </a:r>
              <a:r>
                <a:t> - Select columns named in prefix, number style</a:t>
              </a:r>
            </a:p>
          </p:txBody>
        </p:sp>
        <p:sp>
          <p:nvSpPr>
            <p:cNvPr id="296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7" name="select(storms, num_range(&quot;x&quot;, 1:5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num_range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("x", 1:5)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1" animBg="1" advAuto="0"/>
      <p:bldP spid="294" grpId="2" animBg="1" advAuto="0"/>
      <p:bldP spid="298" grpId="3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data-transformation-cheatsheet.001.png" descr="data-transformation-cheatsheet.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738" y="3681663"/>
            <a:ext cx="9992660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01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03" name="Shape"/>
          <p:cNvSpPr/>
          <p:nvPr/>
        </p:nvSpPr>
        <p:spPr>
          <a:xfrm flipH="1">
            <a:off x="8492959" y="4085829"/>
            <a:ext cx="14156464" cy="652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45"/>
                </a:moveTo>
                <a:lnTo>
                  <a:pt x="16935" y="0"/>
                </a:lnTo>
                <a:lnTo>
                  <a:pt x="21600" y="17"/>
                </a:lnTo>
                <a:lnTo>
                  <a:pt x="21584" y="6429"/>
                </a:lnTo>
                <a:lnTo>
                  <a:pt x="14460" y="21600"/>
                </a:lnTo>
                <a:lnTo>
                  <a:pt x="0" y="1345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4" name="Rectangle"/>
          <p:cNvSpPr/>
          <p:nvPr/>
        </p:nvSpPr>
        <p:spPr>
          <a:xfrm>
            <a:off x="8500679" y="4078578"/>
            <a:ext cx="3086291" cy="1963910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pic>
        <p:nvPicPr>
          <p:cNvPr id="306" name="pdf-extract.pdf" descr="pdf-extrac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67380" y="4493521"/>
            <a:ext cx="9498647" cy="609788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09" name="Which of these is NOT a way to select the name and n columns together?…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of these is NOT a way to select the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n</a:t>
            </a:r>
            <a:r>
              <a:rPr dirty="0"/>
              <a:t> columns together?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-c(year, sex, prop))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name:n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12" name="Which of these is NOT a way to select the name and n columns together?…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of these is NOT a way to select the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n</a:t>
            </a:r>
            <a:r>
              <a:rPr dirty="0"/>
              <a:t> columns together?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-c(year, sex, prop))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name:n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filt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18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19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20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1" name="filter(.data, … 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324" name="Group"/>
          <p:cNvGrpSpPr/>
          <p:nvPr/>
        </p:nvGrpSpPr>
        <p:grpSpPr>
          <a:xfrm>
            <a:off x="3359439" y="5815606"/>
            <a:ext cx="11786443" cy="4657726"/>
            <a:chOff x="0" y="-1482725"/>
            <a:chExt cx="11786441" cy="4657725"/>
          </a:xfrm>
        </p:grpSpPr>
        <p:sp>
          <p:nvSpPr>
            <p:cNvPr id="322" name="one or more logical tests (filter returns each row for which the test is TRUE)"/>
            <p:cNvSpPr/>
            <p:nvPr/>
          </p:nvSpPr>
          <p:spPr>
            <a:xfrm>
              <a:off x="4551807" y="-1293019"/>
              <a:ext cx="7234635" cy="4468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4" y="0"/>
                  </a:moveTo>
                  <a:lnTo>
                    <a:pt x="2185" y="6251"/>
                  </a:lnTo>
                  <a:lnTo>
                    <a:pt x="1290" y="6251"/>
                  </a:lnTo>
                  <a:cubicBezTo>
                    <a:pt x="578" y="6251"/>
                    <a:pt x="0" y="7186"/>
                    <a:pt x="0" y="8340"/>
                  </a:cubicBezTo>
                  <a:lnTo>
                    <a:pt x="0" y="19511"/>
                  </a:lnTo>
                  <a:cubicBezTo>
                    <a:pt x="0" y="20665"/>
                    <a:pt x="578" y="21600"/>
                    <a:pt x="1290" y="21600"/>
                  </a:cubicBezTo>
                  <a:lnTo>
                    <a:pt x="20310" y="21600"/>
                  </a:lnTo>
                  <a:cubicBezTo>
                    <a:pt x="21022" y="21600"/>
                    <a:pt x="21600" y="20665"/>
                    <a:pt x="21600" y="19511"/>
                  </a:cubicBezTo>
                  <a:lnTo>
                    <a:pt x="21600" y="8340"/>
                  </a:lnTo>
                  <a:cubicBezTo>
                    <a:pt x="21600" y="7186"/>
                    <a:pt x="21022" y="6251"/>
                    <a:pt x="20310" y="6251"/>
                  </a:cubicBezTo>
                  <a:lnTo>
                    <a:pt x="2943" y="6251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one or more logical tests </a:t>
              </a:r>
              <a:r>
                <a:rPr b="0"/>
                <a:t>(filter returns each row for which the test is TRUE)</a:t>
              </a:r>
            </a:p>
          </p:txBody>
        </p:sp>
        <p:sp>
          <p:nvSpPr>
            <p:cNvPr id="323" name="data frame to transform"/>
            <p:cNvSpPr/>
            <p:nvPr/>
          </p:nvSpPr>
          <p:spPr>
            <a:xfrm>
              <a:off x="0" y="-1482725"/>
              <a:ext cx="4191000" cy="46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3" y="0"/>
                  </a:moveTo>
                  <a:lnTo>
                    <a:pt x="18802" y="6876"/>
                  </a:lnTo>
                  <a:lnTo>
                    <a:pt x="2228" y="6876"/>
                  </a:lnTo>
                  <a:cubicBezTo>
                    <a:pt x="997" y="6876"/>
                    <a:pt x="0" y="7773"/>
                    <a:pt x="0" y="8880"/>
                  </a:cubicBezTo>
                  <a:lnTo>
                    <a:pt x="0" y="19596"/>
                  </a:lnTo>
                  <a:cubicBezTo>
                    <a:pt x="0" y="20703"/>
                    <a:pt x="997" y="21600"/>
                    <a:pt x="2228" y="21600"/>
                  </a:cubicBezTo>
                  <a:lnTo>
                    <a:pt x="19372" y="21600"/>
                  </a:lnTo>
                  <a:cubicBezTo>
                    <a:pt x="20603" y="21600"/>
                    <a:pt x="21600" y="20703"/>
                    <a:pt x="21600" y="19596"/>
                  </a:cubicBezTo>
                  <a:lnTo>
                    <a:pt x="21600" y="8880"/>
                  </a:lnTo>
                  <a:cubicBezTo>
                    <a:pt x="21600" y="8010"/>
                    <a:pt x="20979" y="7276"/>
                    <a:pt x="20117" y="6999"/>
                  </a:cubicBezTo>
                  <a:lnTo>
                    <a:pt x="1975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 to transform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9" name="filter(.data, … 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30" name="common syntax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</a:t>
            </a:r>
          </a:p>
        </p:txBody>
      </p:sp>
      <p:sp>
        <p:nvSpPr>
          <p:cNvPr id="331" name="Each function takes a data frame / tibble as its first argument and returns a data frame / tibbl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function takes a data frame / tibble as its first argument and returns a data frame / tibble.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49CBC291-B944-465D-BD9F-887C2F21B4E8}"/>
              </a:ext>
            </a:extLst>
          </p:cNvPr>
          <p:cNvSpPr/>
          <p:nvPr/>
        </p:nvSpPr>
        <p:spPr>
          <a:xfrm>
            <a:off x="3359439" y="6913951"/>
            <a:ext cx="3562556" cy="2066522"/>
          </a:xfrm>
          <a:prstGeom prst="wedgeRoundRectCallout">
            <a:avLst>
              <a:gd name="adj1" fmla="val -17813"/>
              <a:gd name="adj2" fmla="val -104081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</a:t>
            </a: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plyr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 function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xmlns="" id="{5DD7C18D-BD76-45CC-9722-779EA1D10137}"/>
              </a:ext>
            </a:extLst>
          </p:cNvPr>
          <p:cNvSpPr/>
          <p:nvPr/>
        </p:nvSpPr>
        <p:spPr>
          <a:xfrm>
            <a:off x="7122056" y="6913951"/>
            <a:ext cx="4439855" cy="2066522"/>
          </a:xfrm>
          <a:prstGeom prst="wedgeRoundRectCallout">
            <a:avLst>
              <a:gd name="adj1" fmla="val -38408"/>
              <a:gd name="adj2" fmla="val -11362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 frame to transform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xmlns="" id="{6754625D-AF92-4C01-87E0-B941299E536A}"/>
              </a:ext>
            </a:extLst>
          </p:cNvPr>
          <p:cNvSpPr/>
          <p:nvPr/>
        </p:nvSpPr>
        <p:spPr>
          <a:xfrm>
            <a:off x="11761972" y="6913951"/>
            <a:ext cx="5862640" cy="2066522"/>
          </a:xfrm>
          <a:prstGeom prst="wedgeRoundRectCallout">
            <a:avLst>
              <a:gd name="adj1" fmla="val -94068"/>
              <a:gd name="adj2" fmla="val -107552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Function specific arguments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Table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pic>
        <p:nvPicPr>
          <p:cNvPr id="33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40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41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42" name="babynames"/>
          <p:cNvSpPr txBox="1"/>
          <p:nvPr/>
        </p:nvSpPr>
        <p:spPr>
          <a:xfrm>
            <a:off x="5835400" y="6542232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43" name="Arrow"/>
          <p:cNvSpPr/>
          <p:nvPr/>
        </p:nvSpPr>
        <p:spPr>
          <a:xfrm>
            <a:off x="11814740" y="8766491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44" name="Table"/>
          <p:cNvGraphicFramePr/>
          <p:nvPr/>
        </p:nvGraphicFramePr>
        <p:xfrm>
          <a:off x="12881209" y="7441444"/>
          <a:ext cx="8143349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45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6" name="filter(babynames, name == &quot;Garrett&quot;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abyna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pic>
        <p:nvPicPr>
          <p:cNvPr id="1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" name="Names of male and female babies born in the US from 1880 to 2015. 1.8M rows."/>
          <p:cNvSpPr txBox="1"/>
          <p:nvPr/>
        </p:nvSpPr>
        <p:spPr>
          <a:xfrm>
            <a:off x="8930988" y="4028889"/>
            <a:ext cx="1250964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 of male and female babies born in the US from 1880 to 2015. 1.8M rows.</a:t>
            </a:r>
          </a:p>
        </p:txBody>
      </p:sp>
      <p:sp>
        <p:nvSpPr>
          <p:cNvPr id="127" name="Rectangle"/>
          <p:cNvSpPr/>
          <p:nvPr/>
        </p:nvSpPr>
        <p:spPr>
          <a:xfrm>
            <a:off x="9065476" y="6508795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" name="# install.packages(&quot;babynames&quot;)…"/>
          <p:cNvSpPr txBox="1"/>
          <p:nvPr/>
        </p:nvSpPr>
        <p:spPr>
          <a:xfrm>
            <a:off x="94301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140" name="Group"/>
          <p:cNvGrpSpPr/>
          <p:nvPr/>
        </p:nvGrpSpPr>
        <p:grpSpPr>
          <a:xfrm>
            <a:off x="1912448" y="4487404"/>
            <a:ext cx="6015593" cy="4380991"/>
            <a:chOff x="0" y="0"/>
            <a:chExt cx="6015592" cy="4380990"/>
          </a:xfrm>
        </p:grpSpPr>
        <p:grpSp>
          <p:nvGrpSpPr>
            <p:cNvPr id="138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0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1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2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3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4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5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7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39" name="R package"/>
            <p:cNvSpPr txBox="1"/>
            <p:nvPr/>
          </p:nvSpPr>
          <p:spPr>
            <a:xfrm>
              <a:off x="-1" y="336082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Table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pic>
        <p:nvPicPr>
          <p:cNvPr id="3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51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52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53" name="babynames"/>
          <p:cNvSpPr txBox="1"/>
          <p:nvPr/>
        </p:nvSpPr>
        <p:spPr>
          <a:xfrm>
            <a:off x="5835400" y="6542232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54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5" name="filter(babynames, name == &quot;Garrett&quot;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82AD8D27-9393-493A-9063-7D2058EA3AE6}"/>
              </a:ext>
            </a:extLst>
          </p:cNvPr>
          <p:cNvSpPr/>
          <p:nvPr/>
        </p:nvSpPr>
        <p:spPr>
          <a:xfrm>
            <a:off x="11824275" y="7451474"/>
            <a:ext cx="9193936" cy="4756620"/>
          </a:xfrm>
          <a:prstGeom prst="wedgeRoundRectCallout">
            <a:avLst>
              <a:gd name="adj1" fmla="val -42674"/>
              <a:gd name="adj2" fmla="val -90183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= sets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(returns nothing)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GB" sz="6000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== tests if  equal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(returns TRUE or FALSE)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60" name="Logical tes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 tests</a:t>
            </a:r>
          </a:p>
        </p:txBody>
      </p:sp>
      <p:sp>
        <p:nvSpPr>
          <p:cNvPr id="361" name="?Comparison"/>
          <p:cNvSpPr txBox="1"/>
          <p:nvPr/>
        </p:nvSpPr>
        <p:spPr>
          <a:xfrm>
            <a:off x="9970767" y="3743290"/>
            <a:ext cx="4987437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algn="l">
              <a:spcBef>
                <a:spcPts val="12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?Comparison</a:t>
            </a:r>
          </a:p>
        </p:txBody>
      </p:sp>
      <p:graphicFrame>
        <p:nvGraphicFramePr>
          <p:cNvPr id="362" name="Table"/>
          <p:cNvGraphicFramePr/>
          <p:nvPr/>
        </p:nvGraphicFramePr>
        <p:xfrm>
          <a:off x="7013489" y="4966975"/>
          <a:ext cx="10391785" cy="85344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33836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081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Less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Greater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Less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Greater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%in%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Group membership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Is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!is.na(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Is not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365" name="See if you can use the logical operators to manipulate our code below to show:…"/>
          <p:cNvSpPr txBox="1">
            <a:spLocks noGrp="1"/>
          </p:cNvSpPr>
          <p:nvPr>
            <p:ph type="body" idx="4294967295"/>
          </p:nvPr>
        </p:nvSpPr>
        <p:spPr>
          <a:xfrm>
            <a:off x="1974975" y="3299547"/>
            <a:ext cx="20079194" cy="90014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See if you can use the logical operators to manipulate our code below to show: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names where </a:t>
            </a:r>
            <a:r>
              <a:rPr b="1"/>
              <a:t>prop</a:t>
            </a:r>
            <a:r>
              <a:t> is greater than or equal to 0.08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children named “Sea”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names that have a missing value for </a:t>
            </a:r>
            <a:r>
              <a:rPr b="1"/>
              <a:t>n</a:t>
            </a:r>
            <a:r>
              <a:t> </a:t>
            </a:r>
          </a:p>
          <a:p>
            <a:pPr marL="0" indent="0" defTabSz="584200">
              <a:spcBef>
                <a:spcPts val="22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(Hint: this should return an empty data set).</a:t>
            </a:r>
          </a:p>
        </p:txBody>
      </p:sp>
      <p:pic>
        <p:nvPicPr>
          <p:cNvPr id="36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3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6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69" name="Rectangle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0" name="filter(babynames, prop &gt;= 0.08)…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prop &gt;= 0.08)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name     n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   M    John  9655 0.08154630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1880     M William  9531 0.08049899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1881     M    John  8769 0.08098299</a:t>
            </a:r>
          </a:p>
        </p:txBody>
      </p:sp>
      <p:sp>
        <p:nvSpPr>
          <p:cNvPr id="371" name="Rectangle"/>
          <p:cNvSpPr/>
          <p:nvPr/>
        </p:nvSpPr>
        <p:spPr>
          <a:xfrm>
            <a:off x="1117545" y="5743940"/>
            <a:ext cx="22091220" cy="43670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2" name="filter(babynames, name == &quot;Sea&quot;)…"/>
          <p:cNvSpPr txBox="1"/>
          <p:nvPr/>
        </p:nvSpPr>
        <p:spPr>
          <a:xfrm>
            <a:off x="1411591" y="5809117"/>
            <a:ext cx="21841984" cy="4236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== "Sea")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1982     F   Sea     5 2.756771e-06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1985     M   Sea     6 3.119547e-06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1986     M   Sea     5 2.603512e-06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1998     F   Sea     5 2.580377e-06</a:t>
            </a:r>
          </a:p>
        </p:txBody>
      </p:sp>
      <p:sp>
        <p:nvSpPr>
          <p:cNvPr id="373" name="Rectangle"/>
          <p:cNvSpPr/>
          <p:nvPr/>
        </p:nvSpPr>
        <p:spPr>
          <a:xfrm>
            <a:off x="1136775" y="10434847"/>
            <a:ext cx="22091220" cy="19688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4" name="filter(babynames, is.na(n))…"/>
          <p:cNvSpPr txBox="1"/>
          <p:nvPr/>
        </p:nvSpPr>
        <p:spPr>
          <a:xfrm>
            <a:off x="1430821" y="10500024"/>
            <a:ext cx="21841984" cy="1838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is.na(n))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0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wo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common mistakes</a:t>
            </a:r>
          </a:p>
        </p:txBody>
      </p:sp>
      <p:pic>
        <p:nvPicPr>
          <p:cNvPr id="37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4563691" y="3719289"/>
            <a:ext cx="15256618" cy="3619480"/>
            <a:chOff x="0" y="0"/>
            <a:chExt cx="15256616" cy="3619479"/>
          </a:xfrm>
        </p:grpSpPr>
        <p:sp>
          <p:nvSpPr>
            <p:cNvPr id="379" name="1.  Using  =  instead of  ==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1.  Using  </a:t>
              </a:r>
              <a:r>
                <a:rPr b="1">
                  <a:solidFill>
                    <a:srgbClr val="FF2600"/>
                  </a:solidFill>
                </a:rPr>
                <a:t>=</a:t>
              </a:r>
              <a:r>
                <a:rPr b="1"/>
                <a:t> </a:t>
              </a:r>
              <a:r>
                <a:t> instead of  </a:t>
              </a:r>
              <a:r>
                <a:rPr b="1">
                  <a:solidFill>
                    <a:schemeClr val="accent2"/>
                  </a:solidFill>
                </a:rPr>
                <a:t>==</a:t>
              </a:r>
              <a:r>
                <a:rPr b="1"/>
                <a:t> </a:t>
              </a:r>
            </a:p>
          </p:txBody>
        </p:sp>
        <p:sp>
          <p:nvSpPr>
            <p:cNvPr id="380" name="Rectangle"/>
            <p:cNvSpPr/>
            <p:nvPr/>
          </p:nvSpPr>
          <p:spPr>
            <a:xfrm>
              <a:off x="917861" y="1376729"/>
              <a:ext cx="14193468" cy="224275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1" name="filter(babynames, name = &quot;Sea&quot;)…"/>
            <p:cNvSpPr txBox="1"/>
            <p:nvPr/>
          </p:nvSpPr>
          <p:spPr>
            <a:xfrm>
              <a:off x="1211907" y="1492706"/>
              <a:ext cx="14044710" cy="201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"Sea")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"Sea")</a:t>
              </a:r>
            </a:p>
          </p:txBody>
        </p:sp>
      </p:grpSp>
      <p:grpSp>
        <p:nvGrpSpPr>
          <p:cNvPr id="386" name="Group"/>
          <p:cNvGrpSpPr/>
          <p:nvPr/>
        </p:nvGrpSpPr>
        <p:grpSpPr>
          <a:xfrm>
            <a:off x="4563691" y="8609800"/>
            <a:ext cx="15256618" cy="3762624"/>
            <a:chOff x="0" y="0"/>
            <a:chExt cx="15256616" cy="3762622"/>
          </a:xfrm>
        </p:grpSpPr>
        <p:sp>
          <p:nvSpPr>
            <p:cNvPr id="383" name="Rectangle"/>
            <p:cNvSpPr/>
            <p:nvPr/>
          </p:nvSpPr>
          <p:spPr>
            <a:xfrm>
              <a:off x="898631" y="1416524"/>
              <a:ext cx="14231929" cy="2346099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4" name="filter(babynames, name == Sea)…"/>
            <p:cNvSpPr txBox="1"/>
            <p:nvPr/>
          </p:nvSpPr>
          <p:spPr>
            <a:xfrm>
              <a:off x="1211907" y="1558645"/>
              <a:ext cx="14044710" cy="2061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==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Sea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==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"Sea"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385" name="2.  Forgetting quotes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2.  Forgetting quotes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" name="Table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pic>
        <p:nvPicPr>
          <p:cNvPr id="38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1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92" name="Extract rows that meet every logical criteria.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rows that meet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every</a:t>
            </a:r>
            <a:r>
              <a:t> logical criteria.</a:t>
            </a:r>
          </a:p>
        </p:txBody>
      </p:sp>
      <p:sp>
        <p:nvSpPr>
          <p:cNvPr id="393" name="babynames"/>
          <p:cNvSpPr txBox="1"/>
          <p:nvPr/>
        </p:nvSpPr>
        <p:spPr>
          <a:xfrm>
            <a:off x="5370125" y="6594727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94" name="Arrow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95" name="Table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96" name="Rectangle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filter(babynames, name == &quot;Garrett&quot;, year == 1880)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year == 1880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01" name="Boolean opera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Boolean operators</a:t>
            </a:r>
          </a:p>
        </p:txBody>
      </p:sp>
      <p:graphicFrame>
        <p:nvGraphicFramePr>
          <p:cNvPr id="402" name="Table"/>
          <p:cNvGraphicFramePr/>
          <p:nvPr/>
        </p:nvGraphicFramePr>
        <p:xfrm>
          <a:off x="7186607" y="5019470"/>
          <a:ext cx="10010785" cy="40132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50832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275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&amp;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|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xor(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  <a:r>
                        <a:rPr>
                          <a:solidFill>
                            <a:srgbClr val="DCDEE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exactly 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!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03" name="?base::Logic"/>
          <p:cNvSpPr txBox="1"/>
          <p:nvPr/>
        </p:nvSpPr>
        <p:spPr>
          <a:xfrm>
            <a:off x="10144196" y="3660530"/>
            <a:ext cx="4095609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normAutofit fontScale="85000" lnSpcReduction="10000"/>
          </a:bodyPr>
          <a:lstStyle>
            <a:lvl1pPr algn="l">
              <a:spcBef>
                <a:spcPts val="12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?base::Logic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Table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pic>
        <p:nvPicPr>
          <p:cNvPr id="40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08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409" name="Extract rows that meet every logical criteria.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rows that meet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every</a:t>
            </a:r>
            <a:r>
              <a:t> logical criteria.</a:t>
            </a:r>
          </a:p>
        </p:txBody>
      </p:sp>
      <p:sp>
        <p:nvSpPr>
          <p:cNvPr id="410" name="babynames"/>
          <p:cNvSpPr txBox="1"/>
          <p:nvPr/>
        </p:nvSpPr>
        <p:spPr>
          <a:xfrm>
            <a:off x="5370125" y="6594727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11" name="Arrow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12" name="Table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13" name="Rectangle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4" name="filter(babynames, name == &quot;Garrett&quot; &amp; year == 1880)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spcBef>
                <a:spcPts val="1400"/>
              </a:spcBef>
              <a:defRPr sz="460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name == "Garrett" &amp; year == 1880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417" name="Use Boolean operators to alter the code below to return only the rows that contain:…"/>
          <p:cNvSpPr txBox="1">
            <a:spLocks noGrp="1"/>
          </p:cNvSpPr>
          <p:nvPr>
            <p:ph type="body" idx="4294967295"/>
          </p:nvPr>
        </p:nvSpPr>
        <p:spPr>
          <a:xfrm>
            <a:off x="1233122" y="3457032"/>
            <a:ext cx="21917756" cy="8546864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Boolean operators to alter the code below to return only the rows that contain: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Girls named Sea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Names that were used by exactly 5 or 6 children in 1880</a:t>
            </a:r>
          </a:p>
          <a:p>
            <a:pPr marL="0" indent="0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Names that are one of Acura, Lexus, or Yugo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"Sea" | name == "Anemone")</a:t>
            </a:r>
          </a:p>
        </p:txBody>
      </p:sp>
      <p:pic>
        <p:nvPicPr>
          <p:cNvPr id="41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8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21" name="Rectangle"/>
          <p:cNvSpPr/>
          <p:nvPr/>
        </p:nvSpPr>
        <p:spPr>
          <a:xfrm>
            <a:off x="1136775" y="421877"/>
            <a:ext cx="22091220" cy="34093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2" name="filter(babynames, name == &quot;Sea&quot;, sex == &quot;F&quot;)…"/>
          <p:cNvSpPr txBox="1"/>
          <p:nvPr/>
        </p:nvSpPr>
        <p:spPr>
          <a:xfrm>
            <a:off x="1430821" y="537854"/>
            <a:ext cx="21841984" cy="3177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== "Sea", sex == "F")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1982     F   Sea     5 2.756771e-06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1998     F   Sea     5 2.580377e-06</a:t>
            </a:r>
          </a:p>
        </p:txBody>
      </p:sp>
      <p:sp>
        <p:nvSpPr>
          <p:cNvPr id="423" name="Rectangle"/>
          <p:cNvSpPr/>
          <p:nvPr/>
        </p:nvSpPr>
        <p:spPr>
          <a:xfrm>
            <a:off x="1117545" y="4277666"/>
            <a:ext cx="22091220" cy="40536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4" name="filter(babynames, n == 5 | n == 6, year == 1880)…"/>
          <p:cNvSpPr txBox="1"/>
          <p:nvPr/>
        </p:nvSpPr>
        <p:spPr>
          <a:xfrm>
            <a:off x="1411591" y="4342843"/>
            <a:ext cx="21841984" cy="3923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 == 5 | n == 6, year == 1880)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   F    Abby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1880     F  Aileen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  …     …       …     …            …</a:t>
            </a:r>
          </a:p>
        </p:txBody>
      </p:sp>
      <p:sp>
        <p:nvSpPr>
          <p:cNvPr id="425" name="Rectangle"/>
          <p:cNvSpPr/>
          <p:nvPr/>
        </p:nvSpPr>
        <p:spPr>
          <a:xfrm>
            <a:off x="1136775" y="8706187"/>
            <a:ext cx="22091220" cy="41966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6" name="filter(babynames, name %in% c(&quot;Acura&quot;, &quot;Lexus&quot;, &quot;Yugo&quot;))…"/>
          <p:cNvSpPr txBox="1"/>
          <p:nvPr/>
        </p:nvSpPr>
        <p:spPr>
          <a:xfrm>
            <a:off x="1430821" y="8771364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%in% c("Acura", "Lexus", "Yugo"))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1990     F Lexus    36 1.752932e-05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1990     M Lexus    12 5.579156e-06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  …     …     …     …            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" name="Rectangle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" name="babynames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6" name="Screen Shot 2017-07-19 at 3.10.24 PM.png" descr="Screen Shot 2017-07-19 at 3.10.2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0514" y="3207606"/>
            <a:ext cx="18316664" cy="10570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wo more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more common mistakes</a:t>
            </a:r>
          </a:p>
        </p:txBody>
      </p:sp>
      <p:pic>
        <p:nvPicPr>
          <p:cNvPr id="42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434" name="Group"/>
          <p:cNvGrpSpPr/>
          <p:nvPr/>
        </p:nvGrpSpPr>
        <p:grpSpPr>
          <a:xfrm>
            <a:off x="1510794" y="3251344"/>
            <a:ext cx="15256617" cy="3677906"/>
            <a:chOff x="0" y="0"/>
            <a:chExt cx="15256616" cy="3677904"/>
          </a:xfrm>
        </p:grpSpPr>
        <p:sp>
          <p:nvSpPr>
            <p:cNvPr id="431" name="3.  Collapsing multiple tests into one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3.  Collapsing multiple tests into one</a:t>
              </a:r>
            </a:p>
          </p:txBody>
        </p:sp>
        <p:sp>
          <p:nvSpPr>
            <p:cNvPr id="432" name="Rectangle"/>
            <p:cNvSpPr/>
            <p:nvPr/>
          </p:nvSpPr>
          <p:spPr>
            <a:xfrm>
              <a:off x="917861" y="1376729"/>
              <a:ext cx="14193468" cy="22588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3" name="filter(babynames, 10 &lt; n &lt; 20)…"/>
            <p:cNvSpPr txBox="1"/>
            <p:nvPr/>
          </p:nvSpPr>
          <p:spPr>
            <a:xfrm>
              <a:off x="1211907" y="1492706"/>
              <a:ext cx="14044710" cy="2185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 &lt; n &lt; 20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 &lt; n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&lt; 20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438" name="Group"/>
          <p:cNvGrpSpPr/>
          <p:nvPr/>
        </p:nvGrpSpPr>
        <p:grpSpPr>
          <a:xfrm>
            <a:off x="1510794" y="7769878"/>
            <a:ext cx="21362412" cy="3955509"/>
            <a:chOff x="0" y="0"/>
            <a:chExt cx="21362410" cy="3955508"/>
          </a:xfrm>
        </p:grpSpPr>
        <p:sp>
          <p:nvSpPr>
            <p:cNvPr id="435" name="Rectangle"/>
            <p:cNvSpPr/>
            <p:nvPr/>
          </p:nvSpPr>
          <p:spPr>
            <a:xfrm>
              <a:off x="898631" y="1416524"/>
              <a:ext cx="20463780" cy="2384163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6" name="filter(babynames, n == 5 | n == 6 | n == 7 | n == 8)…"/>
            <p:cNvSpPr txBox="1"/>
            <p:nvPr/>
          </p:nvSpPr>
          <p:spPr>
            <a:xfrm>
              <a:off x="1211907" y="1558645"/>
              <a:ext cx="19936573" cy="2396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== 5 | n == 6 | n == 7 | n == 8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%in% c(5, 6, 7, 8)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437" name="4.  Stringing together many tests (when you could use %in%)"/>
            <p:cNvSpPr txBox="1"/>
            <p:nvPr/>
          </p:nvSpPr>
          <p:spPr>
            <a:xfrm>
              <a:off x="0" y="0"/>
              <a:ext cx="19312988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4.  Stringing together many tests (when you could use %in%)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arrang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"/>
          <p:cNvSpPr/>
          <p:nvPr/>
        </p:nvSpPr>
        <p:spPr>
          <a:xfrm>
            <a:off x="3152814" y="4624756"/>
            <a:ext cx="18078372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4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45" name="arrange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  <p:sp>
        <p:nvSpPr>
          <p:cNvPr id="446" name="Order rows from smallest to largest values."/>
          <p:cNvSpPr txBox="1"/>
          <p:nvPr/>
        </p:nvSpPr>
        <p:spPr>
          <a:xfrm>
            <a:off x="3146464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Order rows from smallest to largest values.</a:t>
            </a:r>
          </a:p>
        </p:txBody>
      </p:sp>
      <p:sp>
        <p:nvSpPr>
          <p:cNvPr id="447" name="arrange(.data, …)"/>
          <p:cNvSpPr txBox="1"/>
          <p:nvPr/>
        </p:nvSpPr>
        <p:spPr>
          <a:xfrm>
            <a:off x="3467951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48" name="one or more columns to order by…"/>
          <p:cNvSpPr/>
          <p:nvPr/>
        </p:nvSpPr>
        <p:spPr>
          <a:xfrm>
            <a:off x="7647471" y="6005312"/>
            <a:ext cx="10088438" cy="4468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86" y="0"/>
                </a:moveTo>
                <a:lnTo>
                  <a:pt x="2893" y="6251"/>
                </a:lnTo>
                <a:lnTo>
                  <a:pt x="996" y="6251"/>
                </a:lnTo>
                <a:cubicBezTo>
                  <a:pt x="446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46" y="21600"/>
                  <a:pt x="996" y="21600"/>
                </a:cubicBezTo>
                <a:lnTo>
                  <a:pt x="20604" y="21600"/>
                </a:lnTo>
                <a:cubicBezTo>
                  <a:pt x="21154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54" y="6251"/>
                  <a:pt x="20604" y="6251"/>
                </a:cubicBezTo>
                <a:lnTo>
                  <a:pt x="3479" y="6251"/>
                </a:lnTo>
                <a:lnTo>
                  <a:pt x="3186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one or more columns to 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(additional columns will be used as tie breakers)</a:t>
            </a:r>
          </a:p>
        </p:txBody>
      </p:sp>
      <p:sp>
        <p:nvSpPr>
          <p:cNvPr id="449" name="data frame to transform"/>
          <p:cNvSpPr/>
          <p:nvPr/>
        </p:nvSpPr>
        <p:spPr>
          <a:xfrm>
            <a:off x="3146464" y="5898156"/>
            <a:ext cx="4191001" cy="4575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86" y="0"/>
                </a:moveTo>
                <a:lnTo>
                  <a:pt x="19039" y="6610"/>
                </a:lnTo>
                <a:lnTo>
                  <a:pt x="2228" y="6610"/>
                </a:lnTo>
                <a:cubicBezTo>
                  <a:pt x="997" y="6610"/>
                  <a:pt x="0" y="7524"/>
                  <a:pt x="0" y="8651"/>
                </a:cubicBezTo>
                <a:lnTo>
                  <a:pt x="0" y="19560"/>
                </a:lnTo>
                <a:cubicBezTo>
                  <a:pt x="0" y="20686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86"/>
                  <a:pt x="21600" y="19560"/>
                </a:cubicBezTo>
                <a:lnTo>
                  <a:pt x="21600" y="8651"/>
                </a:lnTo>
                <a:cubicBezTo>
                  <a:pt x="21600" y="7844"/>
                  <a:pt x="21086" y="7153"/>
                  <a:pt x="20344" y="6822"/>
                </a:cubicBezTo>
                <a:lnTo>
                  <a:pt x="2078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 to transform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53" name="arrange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  <p:sp>
        <p:nvSpPr>
          <p:cNvPr id="454" name="Order rows from smallest to largest values.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Order rows from smallest to largest values.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6" name="arrange(babynames, n)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arrange(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n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sp>
        <p:nvSpPr>
          <p:cNvPr id="458" name="babynames"/>
          <p:cNvSpPr txBox="1"/>
          <p:nvPr/>
        </p:nvSpPr>
        <p:spPr>
          <a:xfrm>
            <a:off x="5486899" y="6567990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59" name="Arrow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60" name="Table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461" name="Table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464" name="Arrange babynames by n. Add prop as a second (tie breaking) variable to arrange on.…"/>
          <p:cNvSpPr txBox="1">
            <a:spLocks noGrp="1"/>
          </p:cNvSpPr>
          <p:nvPr>
            <p:ph type="body" sz="half" idx="4294967295"/>
          </p:nvPr>
        </p:nvSpPr>
        <p:spPr>
          <a:xfrm>
            <a:off x="2395500" y="3480644"/>
            <a:ext cx="19593000" cy="566251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Arrange babynames by </a:t>
            </a:r>
            <a:r>
              <a:rPr b="1"/>
              <a:t>n</a:t>
            </a:r>
            <a:r>
              <a:t>. Add </a:t>
            </a:r>
            <a:r>
              <a:rPr b="1"/>
              <a:t>prop</a:t>
            </a:r>
            <a:r>
              <a:t> as a second (tie breaking) variable to arrange on.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you tell what the smallest value of </a:t>
            </a:r>
            <a:r>
              <a:rPr b="1"/>
              <a:t>n</a:t>
            </a:r>
            <a:r>
              <a:t> is?</a:t>
            </a:r>
          </a:p>
        </p:txBody>
      </p:sp>
      <p:pic>
        <p:nvPicPr>
          <p:cNvPr id="46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5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9" name="Rectangle"/>
          <p:cNvSpPr/>
          <p:nvPr/>
        </p:nvSpPr>
        <p:spPr>
          <a:xfrm>
            <a:off x="1127160" y="827130"/>
            <a:ext cx="22091220" cy="103091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0" name="arrange(babynames, n, prop)…"/>
          <p:cNvSpPr txBox="1"/>
          <p:nvPr/>
        </p:nvSpPr>
        <p:spPr>
          <a:xfrm>
            <a:off x="1421206" y="1044707"/>
            <a:ext cx="21841984" cy="9873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n, prop)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2007     M 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Aaban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2007     M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Aareon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2007     M 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Aaris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2007     M         Abd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2007     M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Abdulazeez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2007     M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Abdulhadi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2007     M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Abdulhamid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2007     M  Abdulkadir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2007     M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Abdulraheem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2007     M  Abdulrahim     5 2.259872e-06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3600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4" name="desc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desc()</a:t>
            </a:r>
          </a:p>
        </p:txBody>
      </p:sp>
      <p:sp>
        <p:nvSpPr>
          <p:cNvPr id="475" name="Changes ordering to largest to smallest.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ordering to largest to smallest.</a:t>
            </a:r>
          </a:p>
        </p:txBody>
      </p:sp>
      <p:grpSp>
        <p:nvGrpSpPr>
          <p:cNvPr id="478" name="Group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476" name="Rectangle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7" name="arrange(babynames, desc(n))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arrange(babynames,</a:t>
              </a:r>
              <a:r>
                <a:t> desc(</a:t>
              </a:r>
              <a:r>
                <a:rPr>
                  <a:solidFill>
                    <a:srgbClr val="000000"/>
                  </a:solidFill>
                </a:rPr>
                <a:t>n</a:t>
              </a:r>
              <a:r>
                <a:t>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479" name="babynames"/>
          <p:cNvSpPr txBox="1"/>
          <p:nvPr/>
        </p:nvSpPr>
        <p:spPr>
          <a:xfrm>
            <a:off x="5486899" y="6567990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80" name="Arrow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81" name="Table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482" name="Table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485" name="Use desc() to find the names with the highest prop.…"/>
          <p:cNvSpPr txBox="1">
            <a:spLocks noGrp="1"/>
          </p:cNvSpPr>
          <p:nvPr>
            <p:ph type="body" sz="half" idx="4294967295"/>
          </p:nvPr>
        </p:nvSpPr>
        <p:spPr>
          <a:xfrm>
            <a:off x="2167935" y="3295784"/>
            <a:ext cx="20048130" cy="603223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desc()</a:t>
            </a:r>
            <a:r>
              <a:t> to find the names with the highest </a:t>
            </a:r>
            <a:r>
              <a:rPr b="1"/>
              <a:t>prop</a:t>
            </a:r>
            <a:r>
              <a:t>.</a:t>
            </a:r>
          </a:p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Then, use </a:t>
            </a:r>
            <a:r>
              <a:rPr b="1"/>
              <a:t>desc()</a:t>
            </a:r>
            <a:r>
              <a:t> to find the names with the highest </a:t>
            </a:r>
            <a:r>
              <a:rPr b="1"/>
              <a:t>n</a:t>
            </a:r>
            <a:r>
              <a:t>.</a:t>
            </a:r>
          </a:p>
        </p:txBody>
      </p:sp>
      <p:pic>
        <p:nvPicPr>
          <p:cNvPr id="4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8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90" name="Rectangle"/>
          <p:cNvSpPr/>
          <p:nvPr/>
        </p:nvSpPr>
        <p:spPr>
          <a:xfrm>
            <a:off x="623814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1" name="arrange(babynames, desc(prop))…"/>
          <p:cNvSpPr txBox="1"/>
          <p:nvPr/>
        </p:nvSpPr>
        <p:spPr>
          <a:xfrm>
            <a:off x="917860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desc(prop))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1880     M    John  9655 0.08154630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1881     M    John  8769 0.08098299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1880     M William  9531 0.08049899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1883     M    John  8894 0.07907324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1881     M William  8524 0.07872038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1882     M    John  9557 0.07831617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1884     M    John  9388 0.07648751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1882     M William  9298 0.07619375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1886     M    John  9026 0.07582198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1885     M    John  8756 0.07551791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  <p:sp>
        <p:nvSpPr>
          <p:cNvPr id="492" name="Rectangle"/>
          <p:cNvSpPr/>
          <p:nvPr/>
        </p:nvSpPr>
        <p:spPr>
          <a:xfrm>
            <a:off x="12430986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3" name="arrange(babynames, desc(n))…"/>
          <p:cNvSpPr txBox="1"/>
          <p:nvPr/>
        </p:nvSpPr>
        <p:spPr>
          <a:xfrm>
            <a:off x="12725032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1947     F   Linda 99680 0.05483609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1948     F   Linda 96211 0.05521159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1947     M   James 94763 0.05102057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1957     M Michael 92726 0.04238659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1947     M  Robert 91646 0.04934237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1949     F   Linda 91010 0.05184281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1956     M Michael 90623 0.04225479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1958     M Michael 90517 0.04203881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1948     M   James 88588 0.04969679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1954     M Michael 88493 0.04279403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%&gt;%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%&gt;%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bble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tibbles</a:t>
            </a:r>
          </a:p>
        </p:txBody>
      </p:sp>
      <p:pic>
        <p:nvPicPr>
          <p:cNvPr id="1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98" name="Rectangle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9" name="boys_2015 &lt;- filter(babynames, year == 2015, sex == &quot;M&quot;)…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select(boys_2015,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arrange(boys_2015, desc(n))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00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  <p:sp>
        <p:nvSpPr>
          <p:cNvPr id="501" name="1.  Filter babynames to just boys born in 2015…"/>
          <p:cNvSpPr txBox="1"/>
          <p:nvPr/>
        </p:nvSpPr>
        <p:spPr>
          <a:xfrm>
            <a:off x="1153711" y="8234707"/>
            <a:ext cx="22103920" cy="464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	 Filter babynames to just boys born in 2015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2.	 Select the name and n columns from the result</a:t>
            </a:r>
          </a:p>
          <a:p>
            <a:pPr marL="533400" indent="-5334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3.	 Arrange those columns so that the most popular names appear near the top.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04" name="Rectangle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5" name="boys_2015 &lt;- filter(babynames, year == 2015, sex == &quot;M&quot;)…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select(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arrange(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06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09" name="Rectangle"/>
          <p:cNvSpPr/>
          <p:nvPr/>
        </p:nvSpPr>
        <p:spPr>
          <a:xfrm>
            <a:off x="1146390" y="3568663"/>
            <a:ext cx="22091220" cy="23654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0" name="arrange(select(filter(babynames, year == 2015,…"/>
          <p:cNvSpPr txBox="1"/>
          <p:nvPr/>
        </p:nvSpPr>
        <p:spPr>
          <a:xfrm>
            <a:off x="1271008" y="3788819"/>
            <a:ext cx="21841984" cy="1925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arrange(select(filter(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sex == "M"), name, n), desc(n))</a:t>
            </a:r>
          </a:p>
        </p:txBody>
      </p:sp>
      <p:sp>
        <p:nvSpPr>
          <p:cNvPr id="511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-407051" y="3565618"/>
            <a:ext cx="24961721" cy="5230189"/>
            <a:chOff x="0" y="0"/>
            <a:chExt cx="24961719" cy="5230187"/>
          </a:xfrm>
        </p:grpSpPr>
        <p:grpSp>
          <p:nvGrpSpPr>
            <p:cNvPr id="521" name="Group"/>
            <p:cNvGrpSpPr/>
            <p:nvPr/>
          </p:nvGrpSpPr>
          <p:grpSpPr>
            <a:xfrm>
              <a:off x="4996884" y="-1"/>
              <a:ext cx="10484518" cy="5230189"/>
              <a:chOff x="0" y="0"/>
              <a:chExt cx="10484517" cy="5230187"/>
            </a:xfrm>
          </p:grpSpPr>
          <p:grpSp>
            <p:nvGrpSpPr>
              <p:cNvPr id="519" name="Group"/>
              <p:cNvGrpSpPr/>
              <p:nvPr/>
            </p:nvGrpSpPr>
            <p:grpSpPr>
              <a:xfrm>
                <a:off x="0" y="0"/>
                <a:ext cx="10484518" cy="5230188"/>
                <a:chOff x="0" y="0"/>
                <a:chExt cx="10484517" cy="5230187"/>
              </a:xfrm>
            </p:grpSpPr>
            <p:sp>
              <p:nvSpPr>
                <p:cNvPr id="515" name="Oval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6" name="Oval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7" name="Rectangle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8" name="Triangle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20" name="%&gt;%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r>
                  <a:t>%&gt;%</a:t>
                </a:r>
              </a:p>
            </p:txBody>
          </p:sp>
        </p:grpSp>
        <p:sp>
          <p:nvSpPr>
            <p:cNvPr id="522" name="babynames       filter(      , n == 99680)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filter(</a:t>
              </a:r>
              <a:r>
                <a:rPr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 == 99680)</a:t>
              </a:r>
            </a:p>
          </p:txBody>
        </p:sp>
      </p:grpSp>
      <p:sp>
        <p:nvSpPr>
          <p:cNvPr id="524" name="The pipe operator %&gt;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pipe operator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529" name="Group"/>
          <p:cNvGrpSpPr/>
          <p:nvPr/>
        </p:nvGrpSpPr>
        <p:grpSpPr>
          <a:xfrm>
            <a:off x="3129673" y="9545377"/>
            <a:ext cx="18159421" cy="2716428"/>
            <a:chOff x="0" y="1249998"/>
            <a:chExt cx="18159419" cy="2716427"/>
          </a:xfrm>
        </p:grpSpPr>
        <p:sp>
          <p:nvSpPr>
            <p:cNvPr id="526" name="Rectangle"/>
            <p:cNvSpPr/>
            <p:nvPr/>
          </p:nvSpPr>
          <p:spPr>
            <a:xfrm>
              <a:off x="0" y="1249998"/>
              <a:ext cx="18159419" cy="271642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7" name="filter(babynames, n == 99680)…"/>
            <p:cNvSpPr txBox="1"/>
            <p:nvPr/>
          </p:nvSpPr>
          <p:spPr>
            <a:xfrm>
              <a:off x="335092" y="1545230"/>
              <a:ext cx="17218088" cy="2125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 == 99680)</a:t>
              </a:r>
            </a:p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%&gt;% filter(n == 99680)</a:t>
              </a:r>
            </a:p>
          </p:txBody>
        </p:sp>
      </p:grpSp>
      <p:sp>
        <p:nvSpPr>
          <p:cNvPr id="19" name="Passes result on left into first argument of function on right.">
            <a:extLst>
              <a:ext uri="{FF2B5EF4-FFF2-40B4-BE49-F238E27FC236}">
                <a16:creationId xmlns:a16="http://schemas.microsoft.com/office/drawing/2014/main" xmlns="" id="{2A487900-409D-40A8-ADFD-5A0716BC2211}"/>
              </a:ext>
            </a:extLst>
          </p:cNvPr>
          <p:cNvSpPr txBox="1"/>
          <p:nvPr/>
        </p:nvSpPr>
        <p:spPr>
          <a:xfrm>
            <a:off x="3095402" y="6929800"/>
            <a:ext cx="18158427" cy="251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Passes result on left into first argument of function on right.</a:t>
            </a:r>
            <a:r>
              <a:rPr lang="en-GB" dirty="0"/>
              <a:t> So, for example, these do the same thing. Try 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1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32" name="Rectangle"/>
          <p:cNvSpPr/>
          <p:nvPr/>
        </p:nvSpPr>
        <p:spPr>
          <a:xfrm>
            <a:off x="1146390" y="2684721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3" name="boys_2015 &lt;- filter(babynames, year == 2015, sex == &quot;M&quot;)…"/>
          <p:cNvSpPr txBox="1"/>
          <p:nvPr/>
        </p:nvSpPr>
        <p:spPr>
          <a:xfrm>
            <a:off x="1271008" y="2904877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select(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arrange(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34" name="Pipes"/>
          <p:cNvSpPr txBox="1"/>
          <p:nvPr/>
        </p:nvSpPr>
        <p:spPr>
          <a:xfrm>
            <a:off x="4007752" y="376945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Pipes</a:t>
            </a:r>
          </a:p>
        </p:txBody>
      </p:sp>
      <p:sp>
        <p:nvSpPr>
          <p:cNvPr id="535" name="Rectangle"/>
          <p:cNvSpPr/>
          <p:nvPr/>
        </p:nvSpPr>
        <p:spPr>
          <a:xfrm>
            <a:off x="1146390" y="7678286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6" name="babynames %&gt;%…"/>
          <p:cNvSpPr txBox="1"/>
          <p:nvPr/>
        </p:nvSpPr>
        <p:spPr>
          <a:xfrm>
            <a:off x="1271008" y="7898442"/>
            <a:ext cx="21841985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filter(year == 2015, sex == "M")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select(name, n)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arrange(desc(n))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39" name="Rectangle"/>
          <p:cNvSpPr/>
          <p:nvPr/>
        </p:nvSpPr>
        <p:spPr>
          <a:xfrm>
            <a:off x="1146390" y="715013"/>
            <a:ext cx="22091221" cy="1516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0" name="foo_foo &lt;- little_bunny()"/>
          <p:cNvSpPr txBox="1"/>
          <p:nvPr/>
        </p:nvSpPr>
        <p:spPr>
          <a:xfrm>
            <a:off x="1355723" y="1025869"/>
            <a:ext cx="21841984" cy="104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foo_foo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little_bunny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41" name="Rectangle"/>
          <p:cNvSpPr/>
          <p:nvPr/>
        </p:nvSpPr>
        <p:spPr>
          <a:xfrm>
            <a:off x="1146390" y="2977227"/>
            <a:ext cx="22091220" cy="45717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foo_foo %&gt;%…"/>
          <p:cNvSpPr txBox="1"/>
          <p:nvPr/>
        </p:nvSpPr>
        <p:spPr>
          <a:xfrm>
            <a:off x="1355723" y="3242101"/>
            <a:ext cx="21841984" cy="4041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foo_foo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hop_through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(forest)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scoop_up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field_mouse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bop_on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(head)</a:t>
            </a:r>
          </a:p>
        </p:txBody>
      </p:sp>
      <p:grpSp>
        <p:nvGrpSpPr>
          <p:cNvPr id="546" name="Group"/>
          <p:cNvGrpSpPr/>
          <p:nvPr/>
        </p:nvGrpSpPr>
        <p:grpSpPr>
          <a:xfrm>
            <a:off x="1146390" y="7551165"/>
            <a:ext cx="22091220" cy="4713281"/>
            <a:chOff x="0" y="0"/>
            <a:chExt cx="22091219" cy="4713279"/>
          </a:xfrm>
        </p:grpSpPr>
        <p:sp>
          <p:nvSpPr>
            <p:cNvPr id="543" name="Rectangle"/>
            <p:cNvSpPr/>
            <p:nvPr/>
          </p:nvSpPr>
          <p:spPr>
            <a:xfrm>
              <a:off x="0" y="1264799"/>
              <a:ext cx="22091220" cy="344848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4" name="foo_foo2 &lt;- hop_through(foo_foo, forest)…"/>
            <p:cNvSpPr txBox="1"/>
            <p:nvPr/>
          </p:nvSpPr>
          <p:spPr>
            <a:xfrm>
              <a:off x="209332" y="1529673"/>
              <a:ext cx="21841984" cy="3018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foo_foo2 &lt;-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hop_through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foo_foo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forest)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foo_foo3 &lt;-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scoop_up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(foo_foo2,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field_mouse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bop_on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(foo_foo3,  head)</a:t>
              </a:r>
            </a:p>
          </p:txBody>
        </p:sp>
        <p:sp>
          <p:nvSpPr>
            <p:cNvPr id="545" name="vs."/>
            <p:cNvSpPr txBox="1"/>
            <p:nvPr/>
          </p:nvSpPr>
          <p:spPr>
            <a:xfrm>
              <a:off x="49875" y="0"/>
              <a:ext cx="18158428" cy="1354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vs.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1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0" name="Shortcut to type %&gt;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Shortcut to type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553" name="Group"/>
          <p:cNvGrpSpPr/>
          <p:nvPr/>
        </p:nvGrpSpPr>
        <p:grpSpPr>
          <a:xfrm>
            <a:off x="3367931" y="4870169"/>
            <a:ext cx="3544082" cy="1771792"/>
            <a:chOff x="0" y="0"/>
            <a:chExt cx="3544081" cy="1771790"/>
          </a:xfrm>
        </p:grpSpPr>
        <p:sp>
          <p:nvSpPr>
            <p:cNvPr id="551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2" name="Cmd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Cmd</a:t>
              </a:r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2762234" y="4870169"/>
            <a:ext cx="2084885" cy="1771792"/>
            <a:chOff x="0" y="0"/>
            <a:chExt cx="2084883" cy="1771790"/>
          </a:xfrm>
        </p:grpSpPr>
        <p:sp>
          <p:nvSpPr>
            <p:cNvPr id="554" name="Rounded Rectangle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5" name="M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557" name="+"/>
          <p:cNvSpPr txBox="1"/>
          <p:nvPr/>
        </p:nvSpPr>
        <p:spPr>
          <a:xfrm>
            <a:off x="7109770" y="50387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558" name="(Mac)"/>
          <p:cNvSpPr txBox="1"/>
          <p:nvPr/>
        </p:nvSpPr>
        <p:spPr>
          <a:xfrm>
            <a:off x="16148138" y="5049627"/>
            <a:ext cx="2456143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(Mac)</a:t>
            </a:r>
          </a:p>
        </p:txBody>
      </p:sp>
      <p:sp>
        <p:nvSpPr>
          <p:cNvPr id="559" name="(Windows)"/>
          <p:cNvSpPr txBox="1"/>
          <p:nvPr/>
        </p:nvSpPr>
        <p:spPr>
          <a:xfrm>
            <a:off x="16229762" y="7253498"/>
            <a:ext cx="4585145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(Windows)</a:t>
            </a:r>
          </a:p>
        </p:txBody>
      </p:sp>
      <p:grpSp>
        <p:nvGrpSpPr>
          <p:cNvPr id="562" name="Group"/>
          <p:cNvGrpSpPr/>
          <p:nvPr/>
        </p:nvGrpSpPr>
        <p:grpSpPr>
          <a:xfrm>
            <a:off x="8065083" y="4870169"/>
            <a:ext cx="3544083" cy="1771792"/>
            <a:chOff x="0" y="0"/>
            <a:chExt cx="3544081" cy="1771790"/>
          </a:xfrm>
        </p:grpSpPr>
        <p:sp>
          <p:nvSpPr>
            <p:cNvPr id="560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1" name="Shift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563" name="+"/>
          <p:cNvSpPr txBox="1"/>
          <p:nvPr/>
        </p:nvSpPr>
        <p:spPr>
          <a:xfrm>
            <a:off x="11806922" y="50895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566" name="Group"/>
          <p:cNvGrpSpPr/>
          <p:nvPr/>
        </p:nvGrpSpPr>
        <p:grpSpPr>
          <a:xfrm>
            <a:off x="3396343" y="7074040"/>
            <a:ext cx="3544083" cy="1771791"/>
            <a:chOff x="0" y="0"/>
            <a:chExt cx="3544081" cy="1771790"/>
          </a:xfrm>
        </p:grpSpPr>
        <p:sp>
          <p:nvSpPr>
            <p:cNvPr id="564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5" name="Ctrl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Ctrl</a:t>
              </a:r>
            </a:p>
          </p:txBody>
        </p:sp>
      </p:grpSp>
      <p:grpSp>
        <p:nvGrpSpPr>
          <p:cNvPr id="569" name="Group"/>
          <p:cNvGrpSpPr/>
          <p:nvPr/>
        </p:nvGrpSpPr>
        <p:grpSpPr>
          <a:xfrm>
            <a:off x="12790647" y="7074040"/>
            <a:ext cx="2084884" cy="1771791"/>
            <a:chOff x="0" y="0"/>
            <a:chExt cx="2084883" cy="1771790"/>
          </a:xfrm>
        </p:grpSpPr>
        <p:sp>
          <p:nvSpPr>
            <p:cNvPr id="567" name="Rounded Rectangle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8" name="M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570" name="+"/>
          <p:cNvSpPr txBox="1"/>
          <p:nvPr/>
        </p:nvSpPr>
        <p:spPr>
          <a:xfrm>
            <a:off x="7138183" y="72426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573" name="Group"/>
          <p:cNvGrpSpPr/>
          <p:nvPr/>
        </p:nvGrpSpPr>
        <p:grpSpPr>
          <a:xfrm>
            <a:off x="8093495" y="7074040"/>
            <a:ext cx="3544083" cy="1771791"/>
            <a:chOff x="0" y="0"/>
            <a:chExt cx="3544081" cy="1771790"/>
          </a:xfrm>
        </p:grpSpPr>
        <p:sp>
          <p:nvSpPr>
            <p:cNvPr id="571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2" name="Shift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574" name="+"/>
          <p:cNvSpPr txBox="1"/>
          <p:nvPr/>
        </p:nvSpPr>
        <p:spPr>
          <a:xfrm>
            <a:off x="11835335" y="72934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577" name="Use %&gt;% to write a sequence of functions that:…"/>
          <p:cNvSpPr txBox="1">
            <a:spLocks noGrp="1"/>
          </p:cNvSpPr>
          <p:nvPr>
            <p:ph type="body" idx="4294967295"/>
          </p:nvPr>
        </p:nvSpPr>
        <p:spPr>
          <a:xfrm>
            <a:off x="2293704" y="2596500"/>
            <a:ext cx="19796592" cy="852300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%&gt;%</a:t>
            </a:r>
            <a:r>
              <a:t> to write a sequence of functions that: 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Filter babynames to just the girls that were born in 2015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Select the </a:t>
            </a:r>
            <a:r>
              <a:rPr b="1"/>
              <a:t>name</a:t>
            </a:r>
            <a:r>
              <a:t> and </a:t>
            </a:r>
            <a:r>
              <a:rPr b="1"/>
              <a:t>n</a:t>
            </a:r>
            <a:r>
              <a:t> columns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Arrange the results so that the most popular names are near the top.</a:t>
            </a:r>
          </a:p>
        </p:txBody>
      </p:sp>
      <p:pic>
        <p:nvPicPr>
          <p:cNvPr id="57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78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81" name="Rectangle"/>
          <p:cNvSpPr/>
          <p:nvPr/>
        </p:nvSpPr>
        <p:spPr>
          <a:xfrm>
            <a:off x="2646808" y="218582"/>
            <a:ext cx="19090383" cy="132820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2" name="babynames %&gt;%…"/>
          <p:cNvSpPr txBox="1"/>
          <p:nvPr/>
        </p:nvSpPr>
        <p:spPr>
          <a:xfrm>
            <a:off x="2856140" y="429097"/>
            <a:ext cx="18764456" cy="1431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filter(year == 2015, sex == "F")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select(name, n)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arrange(desc(n))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  name     n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   Emma 20355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Olivia 19553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  Sophia 17327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     Ava 16286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Isabella 15504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     Mia 14820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 Abigail 12311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   Emily 11727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Charlotte 11332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  Harper 10241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18,983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Exam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Exam</a:t>
            </a:r>
          </a:p>
        </p:txBody>
      </p:sp>
      <p:sp>
        <p:nvSpPr>
          <p:cNvPr id="585" name="Trim babynames to just the rows that contain your name and your sex…"/>
          <p:cNvSpPr txBox="1">
            <a:spLocks noGrp="1"/>
          </p:cNvSpPr>
          <p:nvPr>
            <p:ph type="body" sz="half" idx="4294967295"/>
          </p:nvPr>
        </p:nvSpPr>
        <p:spPr>
          <a:xfrm>
            <a:off x="2636159" y="3592674"/>
            <a:ext cx="19111682" cy="65306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Trim babynames to just the rows that contain your </a:t>
            </a:r>
            <a:r>
              <a:rPr b="1"/>
              <a:t>name</a:t>
            </a:r>
            <a:r>
              <a:t> and your </a:t>
            </a:r>
            <a:r>
              <a:rPr b="1"/>
              <a:t>sex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Trim the result to just the columns that will appear in your graph (not strictly necessary, but useful practice)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results as a line graph with </a:t>
            </a:r>
            <a:r>
              <a:rPr b="1"/>
              <a:t>year</a:t>
            </a:r>
            <a:r>
              <a:t> on the x axis and </a:t>
            </a:r>
            <a:r>
              <a:rPr b="1"/>
              <a:t>prop</a:t>
            </a:r>
            <a:r>
              <a:t> on the y axis</a:t>
            </a:r>
          </a:p>
        </p:txBody>
      </p:sp>
      <p:pic>
        <p:nvPicPr>
          <p:cNvPr id="5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8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" name="tibbl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sp>
        <p:nvSpPr>
          <p:cNvPr id="154" name="A type of data frame common throughout tidyverse packages. Tibbles enhance data frames in three ways:…"/>
          <p:cNvSpPr txBox="1"/>
          <p:nvPr/>
        </p:nvSpPr>
        <p:spPr>
          <a:xfrm>
            <a:off x="1758337" y="3326800"/>
            <a:ext cx="20902092" cy="8500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5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type of data frame common throughout </a:t>
            </a:r>
            <a:r>
              <a:rPr dirty="0" err="1"/>
              <a:t>tidyverse</a:t>
            </a:r>
            <a:r>
              <a:rPr dirty="0"/>
              <a:t> packages. Tibbles enhance data frames in three ways: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/>
              <a:t>Subsetting</a:t>
            </a:r>
            <a:r>
              <a:rPr dirty="0"/>
              <a:t> 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[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always returns a new </a:t>
            </a:r>
            <a:r>
              <a:rPr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tibble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[[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and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$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always return a new vector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No partial matching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- You must use full column names when </a:t>
            </a:r>
            <a:r>
              <a:rPr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subsetting</a:t>
            </a:r>
            <a:endParaRPr b="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Display 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When you print a </a:t>
            </a:r>
            <a:r>
              <a:rPr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tibble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R provides a concise view of the data that fits on one screen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pdf-garrett.pdf" descr="pdf-garret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3176" y="6808096"/>
            <a:ext cx="9815388" cy="6598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591" name="Rectangle"/>
          <p:cNvSpPr/>
          <p:nvPr/>
        </p:nvSpPr>
        <p:spPr>
          <a:xfrm>
            <a:off x="1127160" y="666005"/>
            <a:ext cx="22091220" cy="560194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2" name="babynames %&gt;%…"/>
          <p:cNvSpPr txBox="1"/>
          <p:nvPr/>
        </p:nvSpPr>
        <p:spPr>
          <a:xfrm>
            <a:off x="1421206" y="883582"/>
            <a:ext cx="21841985" cy="533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filter(name == "Garrett", sex == "M")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select(year, prop)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prop))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What are the most popular names?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What are the most popular names?</a:t>
            </a:r>
          </a:p>
        </p:txBody>
      </p:sp>
      <p:pic>
        <p:nvPicPr>
          <p:cNvPr id="59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9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00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4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05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9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10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13" name="Do we have enough information to:…"/>
          <p:cNvSpPr txBox="1">
            <a:spLocks noGrp="1"/>
          </p:cNvSpPr>
          <p:nvPr>
            <p:ph type="body" sz="half" idx="4294967295"/>
          </p:nvPr>
        </p:nvSpPr>
        <p:spPr>
          <a:xfrm>
            <a:off x="2764628" y="3579881"/>
            <a:ext cx="18854744" cy="546403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we have enough information to: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total number of children with each name?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Rank names within each year?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17" name="Deriving information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Deriving information</a:t>
            </a:r>
          </a:p>
        </p:txBody>
      </p:sp>
      <p:sp>
        <p:nvSpPr>
          <p:cNvPr id="618" name="summarise() - summarise variables…"/>
          <p:cNvSpPr txBox="1"/>
          <p:nvPr/>
        </p:nvSpPr>
        <p:spPr>
          <a:xfrm>
            <a:off x="5365127" y="3710350"/>
            <a:ext cx="13688509" cy="62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 err="1">
                <a:solidFill>
                  <a:srgbClr val="78AAD6"/>
                </a:solidFill>
              </a:rPr>
              <a:t>summarise</a:t>
            </a:r>
            <a:r>
              <a:rPr b="1" dirty="0">
                <a:solidFill>
                  <a:srgbClr val="78AAD6"/>
                </a:solidFill>
              </a:rPr>
              <a:t>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</a:t>
            </a:r>
            <a:r>
              <a:rPr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summarise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>
                <a:solidFill>
                  <a:srgbClr val="78AAD6"/>
                </a:solidFill>
              </a:rPr>
              <a:t>    </a:t>
            </a:r>
            <a:r>
              <a:rPr b="1" dirty="0" err="1">
                <a:solidFill>
                  <a:srgbClr val="91B473"/>
                </a:solidFill>
              </a:rPr>
              <a:t>group_by</a:t>
            </a:r>
            <a:r>
              <a:rPr b="1" dirty="0">
                <a:solidFill>
                  <a:srgbClr val="91B473"/>
                </a:solidFill>
              </a:rPr>
              <a:t>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group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    </a:t>
            </a:r>
            <a:r>
              <a:rPr b="1" dirty="0">
                <a:solidFill>
                  <a:srgbClr val="78AAD6"/>
                </a:solidFill>
              </a:rPr>
              <a:t>mutate()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create new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ummaris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summarise()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24" name="summaris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summarise()</a:t>
            </a:r>
          </a:p>
        </p:txBody>
      </p:sp>
      <p:sp>
        <p:nvSpPr>
          <p:cNvPr id="625" name="Compute table of summaries."/>
          <p:cNvSpPr txBox="1"/>
          <p:nvPr/>
        </p:nvSpPr>
        <p:spPr>
          <a:xfrm>
            <a:off x="3029399" y="3268916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Compute table of summaries.</a:t>
            </a:r>
          </a:p>
        </p:txBody>
      </p:sp>
      <p:sp>
        <p:nvSpPr>
          <p:cNvPr id="626" name="Rectangle"/>
          <p:cNvSpPr/>
          <p:nvPr/>
        </p:nvSpPr>
        <p:spPr>
          <a:xfrm>
            <a:off x="3035749" y="4651004"/>
            <a:ext cx="1830644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7" name="babynames %&gt;% summarise(total = sum(n), max = max(n))"/>
          <p:cNvSpPr txBox="1"/>
          <p:nvPr/>
        </p:nvSpPr>
        <p:spPr>
          <a:xfrm>
            <a:off x="3179305" y="5020981"/>
            <a:ext cx="181752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total = sum(n)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max = max(n)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28" name="Table"/>
          <p:cNvGraphicFramePr/>
          <p:nvPr/>
        </p:nvGraphicFramePr>
        <p:xfrm>
          <a:off x="13481719" y="7433911"/>
          <a:ext cx="4401777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981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max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127538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99680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29" name="Arrow"/>
          <p:cNvSpPr/>
          <p:nvPr/>
        </p:nvSpPr>
        <p:spPr>
          <a:xfrm>
            <a:off x="11981726" y="8015266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30" name="Table"/>
          <p:cNvGraphicFramePr/>
          <p:nvPr/>
        </p:nvGraphicFramePr>
        <p:xfrm>
          <a:off x="306749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631" name="babynames"/>
          <p:cNvSpPr txBox="1"/>
          <p:nvPr/>
        </p:nvSpPr>
        <p:spPr>
          <a:xfrm>
            <a:off x="5537110" y="6594727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634" name="Use summarise() to compute three statistics about the data:…"/>
          <p:cNvSpPr txBox="1">
            <a:spLocks noGrp="1"/>
          </p:cNvSpPr>
          <p:nvPr>
            <p:ph type="body" idx="4294967295"/>
          </p:nvPr>
        </p:nvSpPr>
        <p:spPr>
          <a:xfrm>
            <a:off x="2222316" y="3030442"/>
            <a:ext cx="19939367" cy="806826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summarise() to compute three statistics </a:t>
            </a:r>
            <a:r>
              <a:rPr i="1"/>
              <a:t>about the data</a:t>
            </a:r>
            <a:r>
              <a:t>: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first (minimum) year in the dataset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last (maximum) year in the dataset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total number of children represented in the data</a:t>
            </a:r>
          </a:p>
        </p:txBody>
      </p:sp>
      <p:pic>
        <p:nvPicPr>
          <p:cNvPr id="63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3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8" name="data frame display"/>
          <p:cNvSpPr txBox="1"/>
          <p:nvPr/>
        </p:nvSpPr>
        <p:spPr>
          <a:xfrm>
            <a:off x="12346898" y="12395942"/>
            <a:ext cx="6114647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 frame display</a:t>
            </a:r>
          </a:p>
        </p:txBody>
      </p:sp>
      <p:sp>
        <p:nvSpPr>
          <p:cNvPr id="159" name="tibble display"/>
          <p:cNvSpPr txBox="1"/>
          <p:nvPr/>
        </p:nvSpPr>
        <p:spPr>
          <a:xfrm>
            <a:off x="13099129" y="6430589"/>
            <a:ext cx="4610182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tibble display</a:t>
            </a:r>
          </a:p>
        </p:txBody>
      </p:sp>
      <p:graphicFrame>
        <p:nvGraphicFramePr>
          <p:cNvPr id="160" name="Table"/>
          <p:cNvGraphicFramePr/>
          <p:nvPr/>
        </p:nvGraphicFramePr>
        <p:xfrm>
          <a:off x="5709157" y="3701773"/>
          <a:ext cx="4361368" cy="1085088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51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532727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ym typeface="Helvetica"/>
                        </a:rPr>
                        <a:t>
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161" name="Shape"/>
          <p:cNvSpPr/>
          <p:nvPr/>
        </p:nvSpPr>
        <p:spPr>
          <a:xfrm>
            <a:off x="5765228" y="726479"/>
            <a:ext cx="8389274" cy="6067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648"/>
                </a:moveTo>
                <a:lnTo>
                  <a:pt x="16323" y="0"/>
                </a:lnTo>
                <a:lnTo>
                  <a:pt x="21600" y="12388"/>
                </a:lnTo>
                <a:lnTo>
                  <a:pt x="16306" y="21600"/>
                </a:lnTo>
                <a:lnTo>
                  <a:pt x="63" y="18230"/>
                </a:lnTo>
                <a:lnTo>
                  <a:pt x="0" y="10648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162" name="Table"/>
          <p:cNvGraphicFramePr/>
          <p:nvPr/>
        </p:nvGraphicFramePr>
        <p:xfrm>
          <a:off x="5720408" y="3688648"/>
          <a:ext cx="16392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64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64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64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35633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2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63" name="Shape"/>
          <p:cNvSpPr/>
          <p:nvPr/>
        </p:nvSpPr>
        <p:spPr>
          <a:xfrm>
            <a:off x="8406059" y="7792908"/>
            <a:ext cx="5298165" cy="4922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69"/>
                </a:moveTo>
                <a:lnTo>
                  <a:pt x="15050" y="0"/>
                </a:lnTo>
                <a:lnTo>
                  <a:pt x="21600" y="11318"/>
                </a:lnTo>
                <a:lnTo>
                  <a:pt x="15088" y="21600"/>
                </a:lnTo>
                <a:lnTo>
                  <a:pt x="100" y="10327"/>
                </a:lnTo>
                <a:lnTo>
                  <a:pt x="0" y="669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164" name="Table"/>
          <p:cNvGraphicFramePr/>
          <p:nvPr/>
        </p:nvGraphicFramePr>
        <p:xfrm>
          <a:off x="8442283" y="7942477"/>
          <a:ext cx="16011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337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37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337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31950"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65" name="# A tibble: 234 × 6…"/>
          <p:cNvSpPr/>
          <p:nvPr/>
        </p:nvSpPr>
        <p:spPr>
          <a:xfrm>
            <a:off x="12093050" y="732039"/>
            <a:ext cx="6667747" cy="60577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234 × 6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manufacturer      model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3.1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8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9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224 more rows, and 3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more variables: year &lt;int&gt;,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&lt;int&gt;, trans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66" name="156 1999   6   auto(l4)…"/>
          <p:cNvSpPr/>
          <p:nvPr/>
        </p:nvSpPr>
        <p:spPr>
          <a:xfrm>
            <a:off x="12093050" y="7795513"/>
            <a:ext cx="6667747" cy="49208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156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157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158 2008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159 2008   8   auto(s4)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160 1999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161 1999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162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163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164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165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166 1999   4   auto(l4)</a:t>
            </a:r>
          </a:p>
          <a:p>
            <a:pPr algn="l"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[ reached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getOption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max.print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 -- omitted 68 rows ]</a:t>
            </a:r>
          </a:p>
        </p:txBody>
      </p:sp>
      <p:sp>
        <p:nvSpPr>
          <p:cNvPr id="167" name="A large table to display"/>
          <p:cNvSpPr txBox="1"/>
          <p:nvPr/>
        </p:nvSpPr>
        <p:spPr>
          <a:xfrm>
            <a:off x="5616853" y="11343316"/>
            <a:ext cx="4357652" cy="214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4570" tIns="54570" rIns="54570" bIns="54570" anchor="ctr"/>
          <a:lstStyle/>
          <a:p>
            <a:pPr lvl="1" indent="0">
              <a:lnSpc>
                <a:spcPct val="90000"/>
              </a:lnSpc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A large table to display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39" name="Rectangle"/>
          <p:cNvSpPr/>
          <p:nvPr/>
        </p:nvSpPr>
        <p:spPr>
          <a:xfrm>
            <a:off x="1146390" y="664791"/>
            <a:ext cx="22091220" cy="68035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0" name="babynames %&gt;%…"/>
          <p:cNvSpPr txBox="1"/>
          <p:nvPr/>
        </p:nvSpPr>
        <p:spPr>
          <a:xfrm>
            <a:off x="1412011" y="920252"/>
            <a:ext cx="21683371" cy="629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(first = min(year),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last = max(year),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total = sum(n))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first  last     total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2015 340851912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Your Turn 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8</a:t>
            </a:r>
          </a:p>
        </p:txBody>
      </p:sp>
      <p:sp>
        <p:nvSpPr>
          <p:cNvPr id="643" name="Extract the rows where name == &quot;Khaleesi&quot;. Then use summarise() and a summary functions to find:…"/>
          <p:cNvSpPr txBox="1">
            <a:spLocks noGrp="1"/>
          </p:cNvSpPr>
          <p:nvPr>
            <p:ph type="body" idx="4294967295"/>
          </p:nvPr>
        </p:nvSpPr>
        <p:spPr>
          <a:xfrm>
            <a:off x="3061675" y="2745126"/>
            <a:ext cx="18260650" cy="864119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Extract the rows where </a:t>
            </a:r>
            <a:r>
              <a:rPr b="1"/>
              <a:t>name == "Khaleesi"</a:t>
            </a:r>
            <a:r>
              <a:t>. Then use summarise() and a summary functions to find: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total number of children named Khaleesi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first  </a:t>
            </a:r>
            <a:r>
              <a:rPr b="1"/>
              <a:t>year</a:t>
            </a:r>
            <a:r>
              <a:t>  Khaleesi appeared in the data</a:t>
            </a:r>
          </a:p>
        </p:txBody>
      </p:sp>
      <p:pic>
        <p:nvPicPr>
          <p:cNvPr id="64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44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8" name="Rectangle"/>
          <p:cNvSpPr/>
          <p:nvPr/>
        </p:nvSpPr>
        <p:spPr>
          <a:xfrm>
            <a:off x="1146390" y="1084752"/>
            <a:ext cx="22091220" cy="560347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9" name="babynames %&gt;%…"/>
          <p:cNvSpPr txBox="1"/>
          <p:nvPr/>
        </p:nvSpPr>
        <p:spPr>
          <a:xfrm>
            <a:off x="1355722" y="1295267"/>
            <a:ext cx="21841984" cy="536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filter(name == "Khaleesi")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sum(n), first = min(year))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total first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1127  2011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3" name="Summary functions"/>
          <p:cNvSpPr txBox="1"/>
          <p:nvPr/>
        </p:nvSpPr>
        <p:spPr>
          <a:xfrm>
            <a:off x="4025135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Summary functions</a:t>
            </a:r>
          </a:p>
        </p:txBody>
      </p:sp>
      <p:sp>
        <p:nvSpPr>
          <p:cNvPr id="654" name="Take a vector as input.…"/>
          <p:cNvSpPr txBox="1"/>
          <p:nvPr/>
        </p:nvSpPr>
        <p:spPr>
          <a:xfrm>
            <a:off x="7209498" y="2538411"/>
            <a:ext cx="9999770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Take a vector as input. </a:t>
            </a:r>
          </a:p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a single value as output.</a:t>
            </a:r>
          </a:p>
        </p:txBody>
      </p:sp>
      <p:pic>
        <p:nvPicPr>
          <p:cNvPr id="655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15848" y="4894845"/>
            <a:ext cx="9987070" cy="7717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56" name="Shape"/>
          <p:cNvSpPr/>
          <p:nvPr/>
        </p:nvSpPr>
        <p:spPr>
          <a:xfrm>
            <a:off x="5561847" y="4251272"/>
            <a:ext cx="6631220" cy="8871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991"/>
                </a:lnTo>
                <a:lnTo>
                  <a:pt x="21590" y="14649"/>
                </a:lnTo>
                <a:lnTo>
                  <a:pt x="4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7" name="Rectangle"/>
          <p:cNvSpPr/>
          <p:nvPr/>
        </p:nvSpPr>
        <p:spPr>
          <a:xfrm>
            <a:off x="9820400" y="5064361"/>
            <a:ext cx="2377520" cy="519229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58" name="summary-functions.pdf" descr="summary-functions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94724" y="4257391"/>
            <a:ext cx="3975101" cy="88656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2" name="n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n()</a:t>
            </a:r>
          </a:p>
        </p:txBody>
      </p:sp>
      <p:sp>
        <p:nvSpPr>
          <p:cNvPr id="663" name="The number of rows in a dataset/group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number of rows in a dataset/group</a:t>
            </a:r>
          </a:p>
        </p:txBody>
      </p:sp>
      <p:sp>
        <p:nvSpPr>
          <p:cNvPr id="664" name="Rectangle"/>
          <p:cNvSpPr/>
          <p:nvPr/>
        </p:nvSpPr>
        <p:spPr>
          <a:xfrm>
            <a:off x="2274570" y="4598509"/>
            <a:ext cx="1940865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5" name="babynames %&gt;% summarise(n = n())"/>
          <p:cNvSpPr txBox="1"/>
          <p:nvPr/>
        </p:nvSpPr>
        <p:spPr>
          <a:xfrm>
            <a:off x="2418126" y="4968486"/>
            <a:ext cx="191215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 = n()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66" name="Table"/>
          <p:cNvGraphicFramePr/>
          <p:nvPr/>
        </p:nvGraphicFramePr>
        <p:xfrm>
          <a:off x="12720539" y="7381416"/>
          <a:ext cx="2501900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1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1858689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67" name="Arrow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68" name="Table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669" name="babynames"/>
          <p:cNvSpPr txBox="1"/>
          <p:nvPr/>
        </p:nvSpPr>
        <p:spPr>
          <a:xfrm>
            <a:off x="4775930" y="6542232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73" name="n_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n_distinct()</a:t>
            </a:r>
          </a:p>
        </p:txBody>
      </p:sp>
      <p:sp>
        <p:nvSpPr>
          <p:cNvPr id="674" name="The number of distinct values in a variable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number of distinct values in a variable</a:t>
            </a:r>
          </a:p>
        </p:txBody>
      </p:sp>
      <p:sp>
        <p:nvSpPr>
          <p:cNvPr id="675" name="Rectangle"/>
          <p:cNvSpPr/>
          <p:nvPr/>
        </p:nvSpPr>
        <p:spPr>
          <a:xfrm>
            <a:off x="2274570" y="4598509"/>
            <a:ext cx="2129232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6" name="babynames %&gt;% summarise(n = n(), nname = n_distinct(name))"/>
          <p:cNvSpPr txBox="1"/>
          <p:nvPr/>
        </p:nvSpPr>
        <p:spPr>
          <a:xfrm>
            <a:off x="2418126" y="4968486"/>
            <a:ext cx="210052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n(),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nname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n_distinct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77" name="Table"/>
          <p:cNvGraphicFramePr/>
          <p:nvPr/>
        </p:nvGraphicFramePr>
        <p:xfrm>
          <a:off x="12720539" y="7381416"/>
          <a:ext cx="5104515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009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nname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1858689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95025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78" name="Arrow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79" name="Table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680" name="babynames"/>
          <p:cNvSpPr txBox="1"/>
          <p:nvPr/>
        </p:nvSpPr>
        <p:spPr>
          <a:xfrm>
            <a:off x="4775930" y="6542232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roup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2438400">
              <a:defRPr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Grouping </a:t>
            </a:r>
          </a:p>
          <a:p>
            <a:pPr defTabSz="2438400">
              <a:defRPr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cases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6" name="group_b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sp>
        <p:nvSpPr>
          <p:cNvPr id="687" name="Groups cases by common values of one or more columns.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>
            <a:lvl1pPr algn="l" defTabSz="543305">
              <a:defRPr sz="55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Groups cases by common values of one or more columns.</a:t>
            </a:r>
          </a:p>
        </p:txBody>
      </p:sp>
      <p:sp>
        <p:nvSpPr>
          <p:cNvPr id="688" name="Rectangle"/>
          <p:cNvSpPr/>
          <p:nvPr/>
        </p:nvSpPr>
        <p:spPr>
          <a:xfrm>
            <a:off x="3863031" y="4624756"/>
            <a:ext cx="16657936" cy="16779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9" name="babynames %&gt;% group_by(sex)"/>
          <p:cNvSpPr txBox="1"/>
          <p:nvPr/>
        </p:nvSpPr>
        <p:spPr>
          <a:xfrm>
            <a:off x="4006588" y="4994734"/>
            <a:ext cx="15761970" cy="1166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90" name="Source: local data frame [1,825,433 x 5]…"/>
          <p:cNvSpPr txBox="1"/>
          <p:nvPr/>
        </p:nvSpPr>
        <p:spPr>
          <a:xfrm>
            <a:off x="4266511" y="7752179"/>
            <a:ext cx="15761970" cy="1684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Source: local data frame [1,825,433 x 5]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Groups: sex [2]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name     n       prop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&lt;int&gt;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    Mary  7065 0.07238359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F      Anna  2604 0.02667896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1880     F      Emma  2003 0.02052149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1880     F Elizabeth  1939 0.01986579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1880     F    Minnie  1746 0.01788843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1880     F  Margaret  1578 0.01616720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1880     F       Ida  1472 0.01508119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8   1880     F     Alice  1414 0.01448696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9   1880     F    Bertha  1320 0.01352390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  1880     F     Sarah  1288 0.01319605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1,825,423 more rows</a:t>
            </a:r>
          </a:p>
        </p:txBody>
      </p:sp>
      <p:sp>
        <p:nvSpPr>
          <p:cNvPr id="691" name="Oval"/>
          <p:cNvSpPr/>
          <p:nvPr/>
        </p:nvSpPr>
        <p:spPr>
          <a:xfrm>
            <a:off x="3860965" y="8300398"/>
            <a:ext cx="6496434" cy="1755628"/>
          </a:xfrm>
          <a:prstGeom prst="ellips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3863031" y="4624756"/>
            <a:ext cx="16657936" cy="2410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3" name="babynames %&gt;%…"/>
          <p:cNvSpPr txBox="1"/>
          <p:nvPr/>
        </p:nvSpPr>
        <p:spPr>
          <a:xfrm>
            <a:off x="4006588" y="4806570"/>
            <a:ext cx="15761970" cy="204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1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97" name="group_b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sp>
        <p:nvSpPr>
          <p:cNvPr id="698" name="Groups cases by common values.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Groups cases by common values.</a:t>
            </a:r>
          </a:p>
        </p:txBody>
      </p:sp>
      <p:sp>
        <p:nvSpPr>
          <p:cNvPr id="699" name="Rectangle"/>
          <p:cNvSpPr/>
          <p:nvPr/>
        </p:nvSpPr>
        <p:spPr>
          <a:xfrm>
            <a:off x="3863031" y="4624756"/>
            <a:ext cx="16657936" cy="35729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0" name="babynames %&gt;%…"/>
          <p:cNvSpPr txBox="1"/>
          <p:nvPr/>
        </p:nvSpPr>
        <p:spPr>
          <a:xfrm>
            <a:off x="4006588" y="4806570"/>
            <a:ext cx="15761970" cy="320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(total = sum(n))</a:t>
            </a:r>
          </a:p>
        </p:txBody>
      </p:sp>
      <p:graphicFrame>
        <p:nvGraphicFramePr>
          <p:cNvPr id="701" name="Table"/>
          <p:cNvGraphicFramePr/>
          <p:nvPr/>
        </p:nvGraphicFramePr>
        <p:xfrm>
          <a:off x="9078689" y="9418674"/>
          <a:ext cx="6226621" cy="25908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124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14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167070477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170064949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6300" y="3609491"/>
            <a:ext cx="7675964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04" name="Shape"/>
          <p:cNvSpPr/>
          <p:nvPr/>
        </p:nvSpPr>
        <p:spPr>
          <a:xfrm>
            <a:off x="4721259" y="5747070"/>
            <a:ext cx="2531440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58"/>
                </a:moveTo>
                <a:lnTo>
                  <a:pt x="21477" y="0"/>
                </a:lnTo>
                <a:lnTo>
                  <a:pt x="21600" y="21600"/>
                </a:lnTo>
                <a:lnTo>
                  <a:pt x="28" y="11421"/>
                </a:lnTo>
                <a:lnTo>
                  <a:pt x="0" y="375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5" name="Rectangle"/>
          <p:cNvSpPr/>
          <p:nvPr/>
        </p:nvSpPr>
        <p:spPr>
          <a:xfrm>
            <a:off x="4729899" y="6781420"/>
            <a:ext cx="3561004" cy="2121606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706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08" name="Transform Data Notebook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Data Notebook</a:t>
            </a:r>
          </a:p>
        </p:txBody>
      </p:sp>
      <p:pic>
        <p:nvPicPr>
          <p:cNvPr id="709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rcRect l="8210" t="31836" r="30789" b="44502"/>
          <a:stretch>
            <a:fillRect/>
          </a:stretch>
        </p:blipFill>
        <p:spPr>
          <a:xfrm>
            <a:off x="7231054" y="5774245"/>
            <a:ext cx="12078085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10" name="Toy data sets to practice with"/>
          <p:cNvSpPr/>
          <p:nvPr/>
        </p:nvSpPr>
        <p:spPr>
          <a:xfrm>
            <a:off x="19015385" y="7475450"/>
            <a:ext cx="4589463" cy="194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91" y="0"/>
                </a:moveTo>
                <a:cubicBezTo>
                  <a:pt x="2995" y="0"/>
                  <a:pt x="2593" y="948"/>
                  <a:pt x="2593" y="2119"/>
                </a:cubicBezTo>
                <a:lnTo>
                  <a:pt x="2593" y="8566"/>
                </a:lnTo>
                <a:lnTo>
                  <a:pt x="0" y="10333"/>
                </a:lnTo>
                <a:lnTo>
                  <a:pt x="2593" y="12095"/>
                </a:lnTo>
                <a:lnTo>
                  <a:pt x="2593" y="19476"/>
                </a:lnTo>
                <a:cubicBezTo>
                  <a:pt x="2593" y="20647"/>
                  <a:pt x="2995" y="21600"/>
                  <a:pt x="3491" y="21600"/>
                </a:cubicBezTo>
                <a:lnTo>
                  <a:pt x="20702" y="21600"/>
                </a:lnTo>
                <a:cubicBezTo>
                  <a:pt x="21198" y="21600"/>
                  <a:pt x="21600" y="20647"/>
                  <a:pt x="21600" y="19476"/>
                </a:cubicBezTo>
                <a:lnTo>
                  <a:pt x="21600" y="2119"/>
                </a:lnTo>
                <a:cubicBezTo>
                  <a:pt x="21600" y="948"/>
                  <a:pt x="21198" y="0"/>
                  <a:pt x="20702" y="0"/>
                </a:cubicBezTo>
                <a:lnTo>
                  <a:pt x="3491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Toy data sets to practice with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bble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</a:t>
            </a:r>
          </a:p>
        </p:txBody>
      </p:sp>
      <p:pic>
        <p:nvPicPr>
          <p:cNvPr id="17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2" name="A package with several helper functions for tibbles:…"/>
          <p:cNvSpPr txBox="1"/>
          <p:nvPr/>
        </p:nvSpPr>
        <p:spPr>
          <a:xfrm>
            <a:off x="3976149" y="3791261"/>
            <a:ext cx="17464482" cy="5560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package with several helper functions for tibbles: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as_tibble()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data frame to a tibble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as.data.frame()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tibble to a data frame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tribble()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make a tibble (transversed)</a:t>
            </a:r>
          </a:p>
        </p:txBody>
      </p:sp>
      <p:sp>
        <p:nvSpPr>
          <p:cNvPr id="173" name="Rectangle"/>
          <p:cNvSpPr/>
          <p:nvPr/>
        </p:nvSpPr>
        <p:spPr>
          <a:xfrm>
            <a:off x="7461205" y="9674438"/>
            <a:ext cx="4133809" cy="32317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4" name="tribble(…"/>
          <p:cNvSpPr txBox="1"/>
          <p:nvPr/>
        </p:nvSpPr>
        <p:spPr>
          <a:xfrm>
            <a:off x="7533825" y="9739615"/>
            <a:ext cx="4254586" cy="324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114300" algn="l">
              <a:lnSpc>
                <a:spcPct val="9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tribble(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~x,  ~y,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1, "a",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2, "b",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3, "c")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7131480" y="1339883"/>
            <a:ext cx="2793319" cy="2034298"/>
            <a:chOff x="0" y="0"/>
            <a:chExt cx="2793318" cy="2034297"/>
          </a:xfrm>
        </p:grpSpPr>
        <p:grpSp>
          <p:nvGrpSpPr>
            <p:cNvPr id="184" name="Group"/>
            <p:cNvGrpSpPr/>
            <p:nvPr/>
          </p:nvGrpSpPr>
          <p:grpSpPr>
            <a:xfrm>
              <a:off x="162153" y="0"/>
              <a:ext cx="2631166" cy="2034297"/>
              <a:chOff x="0" y="0"/>
              <a:chExt cx="2631165" cy="2034296"/>
            </a:xfrm>
          </p:grpSpPr>
          <p:sp>
            <p:nvSpPr>
              <p:cNvPr id="175" name="Rectangle"/>
              <p:cNvSpPr/>
              <p:nvPr/>
            </p:nvSpPr>
            <p:spPr>
              <a:xfrm>
                <a:off x="429020" y="8322"/>
                <a:ext cx="2202146" cy="167363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6" name="Rectangle"/>
              <p:cNvSpPr/>
              <p:nvPr/>
            </p:nvSpPr>
            <p:spPr>
              <a:xfrm>
                <a:off x="406998" y="360665"/>
                <a:ext cx="2202146" cy="1321289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7" name="Rectangle"/>
              <p:cNvSpPr/>
              <p:nvPr/>
            </p:nvSpPr>
            <p:spPr>
              <a:xfrm rot="19050000">
                <a:off x="110756" y="121088"/>
                <a:ext cx="572559" cy="55053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" name="Triangle"/>
              <p:cNvSpPr/>
              <p:nvPr/>
            </p:nvSpPr>
            <p:spPr>
              <a:xfrm rot="10800000" flipH="1">
                <a:off x="2190736" y="1681953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" name="Rectangle"/>
              <p:cNvSpPr/>
              <p:nvPr/>
            </p:nvSpPr>
            <p:spPr>
              <a:xfrm>
                <a:off x="10612" y="360665"/>
                <a:ext cx="2202146" cy="167363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0" name="Triangle"/>
              <p:cNvSpPr/>
              <p:nvPr/>
            </p:nvSpPr>
            <p:spPr>
              <a:xfrm rot="16200000" flipH="1">
                <a:off x="1067642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1" name="Triangle"/>
              <p:cNvSpPr/>
              <p:nvPr/>
            </p:nvSpPr>
            <p:spPr>
              <a:xfrm rot="5400000">
                <a:off x="-407795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2" name="Triangle"/>
              <p:cNvSpPr/>
              <p:nvPr/>
            </p:nvSpPr>
            <p:spPr>
              <a:xfrm rot="10800000" flipH="1">
                <a:off x="10612" y="360665"/>
                <a:ext cx="2202146" cy="1321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3" name="Triangle"/>
              <p:cNvSpPr/>
              <p:nvPr/>
            </p:nvSpPr>
            <p:spPr>
              <a:xfrm flipH="1">
                <a:off x="2190736" y="52365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85" name="R package"/>
            <p:cNvSpPr txBox="1"/>
            <p:nvPr/>
          </p:nvSpPr>
          <p:spPr>
            <a:xfrm>
              <a:off x="-1" y="156058"/>
              <a:ext cx="2550570" cy="1878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  <p:graphicFrame>
        <p:nvGraphicFramePr>
          <p:cNvPr id="187" name="Table"/>
          <p:cNvGraphicFramePr/>
          <p:nvPr/>
        </p:nvGraphicFramePr>
        <p:xfrm>
          <a:off x="12767338" y="9664696"/>
          <a:ext cx="419657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982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982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rcRect l="8210" t="31836" r="41478" b="44502"/>
          <a:stretch>
            <a:fillRect/>
          </a:stretch>
        </p:blipFill>
        <p:spPr>
          <a:xfrm>
            <a:off x="2690223" y="4355574"/>
            <a:ext cx="9961669" cy="59066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71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15" name="pollution"/>
          <p:cNvSpPr txBox="1"/>
          <p:nvPr/>
        </p:nvSpPr>
        <p:spPr>
          <a:xfrm>
            <a:off x="16944818" y="3374849"/>
            <a:ext cx="255008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pollution</a:t>
            </a:r>
          </a:p>
        </p:txBody>
      </p:sp>
      <p:graphicFrame>
        <p:nvGraphicFramePr>
          <p:cNvPr id="716" name="Table"/>
          <p:cNvGraphicFramePr/>
          <p:nvPr/>
        </p:nvGraphicFramePr>
        <p:xfrm>
          <a:off x="14776896" y="436917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19" name="Arrow"/>
          <p:cNvSpPr/>
          <p:nvPr/>
        </p:nvSpPr>
        <p:spPr>
          <a:xfrm>
            <a:off x="12708298" y="7073804"/>
            <a:ext cx="1270001" cy="678791"/>
          </a:xfrm>
          <a:prstGeom prst="rightArrow">
            <a:avLst>
              <a:gd name="adj1" fmla="val 32000"/>
              <a:gd name="adj2" fmla="val 6653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720" name="Table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21" name="Table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722" name="Rectangle"/>
          <p:cNvSpPr/>
          <p:nvPr/>
        </p:nvSpPr>
        <p:spPr>
          <a:xfrm>
            <a:off x="678359" y="11216861"/>
            <a:ext cx="23027284" cy="22185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3" name="pollution %&gt;%…"/>
          <p:cNvSpPr txBox="1"/>
          <p:nvPr/>
        </p:nvSpPr>
        <p:spPr>
          <a:xfrm>
            <a:off x="885415" y="11439986"/>
            <a:ext cx="22740170" cy="206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mean(amount), sum = sum(amount), n = n())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27" name="Table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28" name="Table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729" name="Rounded Rectangle"/>
          <p:cNvSpPr/>
          <p:nvPr/>
        </p:nvSpPr>
        <p:spPr>
          <a:xfrm>
            <a:off x="3838637" y="4021790"/>
            <a:ext cx="8025579" cy="6782819"/>
          </a:xfrm>
          <a:prstGeom prst="roundRect">
            <a:avLst>
              <a:gd name="adj" fmla="val 13883"/>
            </a:avLst>
          </a:prstGeom>
          <a:ln w="190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" grpId="1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3" name="Table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736" name="Group"/>
          <p:cNvGrpSpPr/>
          <p:nvPr/>
        </p:nvGrpSpPr>
        <p:grpSpPr>
          <a:xfrm>
            <a:off x="3838637" y="4021790"/>
            <a:ext cx="17786539" cy="6782820"/>
            <a:chOff x="0" y="0"/>
            <a:chExt cx="17786537" cy="6782819"/>
          </a:xfrm>
        </p:grpSpPr>
        <p:graphicFrame>
          <p:nvGraphicFramePr>
            <p:cNvPr id="734" name="Table"/>
            <p:cNvGraphicFramePr/>
            <p:nvPr/>
          </p:nvGraphicFramePr>
          <p:xfrm>
            <a:off x="11559919" y="2578609"/>
            <a:ext cx="6226618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</a:tbl>
            </a:graphicData>
          </a:graphic>
        </p:graphicFrame>
        <p:sp>
          <p:nvSpPr>
            <p:cNvPr id="735" name="Rounded Rectangle"/>
            <p:cNvSpPr/>
            <p:nvPr/>
          </p:nvSpPr>
          <p:spPr>
            <a:xfrm>
              <a:off x="0" y="0"/>
              <a:ext cx="8025578" cy="6782819"/>
            </a:xfrm>
            <a:prstGeom prst="roundRect">
              <a:avLst>
                <a:gd name="adj" fmla="val 13883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aphicFrame>
        <p:nvGraphicFramePr>
          <p:cNvPr id="737" name="Table"/>
          <p:cNvGraphicFramePr/>
          <p:nvPr/>
        </p:nvGraphicFramePr>
        <p:xfrm>
          <a:off x="4408464" y="4450355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38" name="Table"/>
          <p:cNvGraphicFramePr/>
          <p:nvPr/>
        </p:nvGraphicFramePr>
        <p:xfrm>
          <a:off x="4408464" y="7134262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200" fill="hold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176316" pathEditMode="relative">
                                      <p:cBhvr>
                                        <p:cTn id="10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088660" pathEditMode="relative">
                                      <p:cBhvr>
                                        <p:cTn id="13" dur="5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6" grpId="1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roup"/>
          <p:cNvGrpSpPr/>
          <p:nvPr/>
        </p:nvGrpSpPr>
        <p:grpSpPr>
          <a:xfrm>
            <a:off x="15398557" y="2527300"/>
            <a:ext cx="6226619" cy="7450039"/>
            <a:chOff x="25400" y="25400"/>
            <a:chExt cx="6226617" cy="7450038"/>
          </a:xfrm>
        </p:grpSpPr>
        <p:graphicFrame>
          <p:nvGraphicFramePr>
            <p:cNvPr id="740" name="Table"/>
            <p:cNvGraphicFramePr/>
            <p:nvPr/>
          </p:nvGraphicFramePr>
          <p:xfrm>
            <a:off x="25400" y="3949700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19.0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38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741" name="Table"/>
            <p:cNvGraphicFramePr/>
            <p:nvPr/>
          </p:nvGraphicFramePr>
          <p:xfrm>
            <a:off x="25400" y="25400"/>
            <a:ext cx="6226617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742" name="Table"/>
            <p:cNvGraphicFramePr/>
            <p:nvPr/>
          </p:nvGraphicFramePr>
          <p:xfrm>
            <a:off x="25400" y="6662638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</a:tbl>
            </a:graphicData>
          </a:graphic>
        </p:graphicFrame>
      </p:grpSp>
      <p:pic>
        <p:nvPicPr>
          <p:cNvPr id="74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4408464" y="1993900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48" name="Table"/>
          <p:cNvGraphicFramePr/>
          <p:nvPr/>
        </p:nvGraphicFramePr>
        <p:xfrm>
          <a:off x="4408464" y="5892800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752" name="Group"/>
          <p:cNvGrpSpPr/>
          <p:nvPr/>
        </p:nvGrpSpPr>
        <p:grpSpPr>
          <a:xfrm>
            <a:off x="3838637" y="1559008"/>
            <a:ext cx="8025579" cy="9245601"/>
            <a:chOff x="0" y="0"/>
            <a:chExt cx="8025577" cy="9245600"/>
          </a:xfrm>
        </p:grpSpPr>
        <p:sp>
          <p:nvSpPr>
            <p:cNvPr id="749" name="Rounded Rectangle"/>
            <p:cNvSpPr/>
            <p:nvPr/>
          </p:nvSpPr>
          <p:spPr>
            <a:xfrm>
              <a:off x="0" y="6731000"/>
              <a:ext cx="8025578" cy="2514600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0" name="Rounded Rectangle"/>
            <p:cNvSpPr/>
            <p:nvPr/>
          </p:nvSpPr>
          <p:spPr>
            <a:xfrm>
              <a:off x="0" y="3889291"/>
              <a:ext cx="8025578" cy="2514601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1" name="Rounded Rectangle"/>
            <p:cNvSpPr/>
            <p:nvPr/>
          </p:nvSpPr>
          <p:spPr>
            <a:xfrm>
              <a:off x="0" y="0"/>
              <a:ext cx="8025578" cy="3562183"/>
            </a:xfrm>
            <a:prstGeom prst="roundRect">
              <a:avLst>
                <a:gd name="adj" fmla="val 26435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56" name="Group"/>
          <p:cNvGrpSpPr/>
          <p:nvPr/>
        </p:nvGrpSpPr>
        <p:grpSpPr>
          <a:xfrm>
            <a:off x="12708298" y="3000705"/>
            <a:ext cx="1273176" cy="6909629"/>
            <a:chOff x="0" y="0"/>
            <a:chExt cx="1273174" cy="6909628"/>
          </a:xfrm>
        </p:grpSpPr>
        <p:sp>
          <p:nvSpPr>
            <p:cNvPr id="753" name="Arrow"/>
            <p:cNvSpPr/>
            <p:nvPr/>
          </p:nvSpPr>
          <p:spPr>
            <a:xfrm>
              <a:off x="0" y="0"/>
              <a:ext cx="1270000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4" name="Arrow"/>
            <p:cNvSpPr/>
            <p:nvPr/>
          </p:nvSpPr>
          <p:spPr>
            <a:xfrm>
              <a:off x="3174" y="3365500"/>
              <a:ext cx="1270001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5" name="Arrow"/>
            <p:cNvSpPr/>
            <p:nvPr/>
          </p:nvSpPr>
          <p:spPr>
            <a:xfrm>
              <a:off x="3174" y="6230838"/>
              <a:ext cx="1270001" cy="678791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57" name="group_by() + summarise()"/>
          <p:cNvSpPr txBox="1"/>
          <p:nvPr/>
        </p:nvSpPr>
        <p:spPr>
          <a:xfrm>
            <a:off x="4144426" y="11345633"/>
            <a:ext cx="16121401" cy="181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summarise()</a:t>
            </a:r>
          </a:p>
        </p:txBody>
      </p:sp>
      <p:graphicFrame>
        <p:nvGraphicFramePr>
          <p:cNvPr id="758" name="Table"/>
          <p:cNvGraphicFramePr/>
          <p:nvPr/>
        </p:nvGraphicFramePr>
        <p:xfrm>
          <a:off x="15396747" y="2527300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59" name="Table"/>
          <p:cNvGraphicFramePr/>
          <p:nvPr/>
        </p:nvGraphicFramePr>
        <p:xfrm>
          <a:off x="15396747" y="9164538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60" name="Table"/>
          <p:cNvGraphicFramePr/>
          <p:nvPr/>
        </p:nvGraphicFramePr>
        <p:xfrm>
          <a:off x="15396747" y="6451600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0.168519" pathEditMode="relative">
                                      <p:cBhvr>
                                        <p:cTn id="32" dur="1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xit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5" dur="1000" fill="hold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-0.138534" pathEditMode="relative">
                                      <p:cBhvr>
                                        <p:cTn id="39" dur="1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" grpId="3" animBg="1" advAuto="0"/>
      <p:bldP spid="743" grpId="9" animBg="1" advAuto="0"/>
      <p:bldP spid="752" grpId="1" animBg="1" advAuto="0"/>
      <p:bldP spid="756" grpId="2" animBg="1" advAuto="0"/>
      <p:bldP spid="757" grpId="4" animBg="1" advAuto="0"/>
      <p:bldP spid="758" grpId="5" animBg="1" advAuto="0"/>
      <p:bldP spid="759" grpId="7" animBg="1" advAuto="0"/>
      <p:bldP spid="760" grpId="6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63" name="group_by()"/>
          <p:cNvSpPr txBox="1"/>
          <p:nvPr/>
        </p:nvSpPr>
        <p:spPr>
          <a:xfrm>
            <a:off x="4007752" y="-1980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graphicFrame>
        <p:nvGraphicFramePr>
          <p:cNvPr id="764" name="Table"/>
          <p:cNvGraphicFramePr/>
          <p:nvPr/>
        </p:nvGraphicFramePr>
        <p:xfrm>
          <a:off x="691555" y="778604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65" name="Table"/>
          <p:cNvGraphicFramePr/>
          <p:nvPr/>
        </p:nvGraphicFramePr>
        <p:xfrm>
          <a:off x="672009" y="347826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66" name="Table"/>
          <p:cNvGraphicFramePr/>
          <p:nvPr/>
        </p:nvGraphicFramePr>
        <p:xfrm>
          <a:off x="691555" y="6162169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67" name="Table"/>
          <p:cNvGraphicFramePr/>
          <p:nvPr/>
        </p:nvGraphicFramePr>
        <p:xfrm>
          <a:off x="9078689" y="8198687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68" name="Table"/>
          <p:cNvGraphicFramePr/>
          <p:nvPr/>
        </p:nvGraphicFramePr>
        <p:xfrm>
          <a:off x="9078689" y="236771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69" name="Table"/>
          <p:cNvGraphicFramePr/>
          <p:nvPr/>
        </p:nvGraphicFramePr>
        <p:xfrm>
          <a:off x="9075514" y="581977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70" name="Arrow"/>
          <p:cNvSpPr/>
          <p:nvPr/>
        </p:nvSpPr>
        <p:spPr>
          <a:xfrm>
            <a:off x="16271213" y="6705625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771" name="Table"/>
          <p:cNvGraphicFramePr/>
          <p:nvPr/>
        </p:nvGraphicFramePr>
        <p:xfrm>
          <a:off x="17465822" y="4819354"/>
          <a:ext cx="6226619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17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988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282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477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72" name="Arrow"/>
          <p:cNvSpPr/>
          <p:nvPr/>
        </p:nvSpPr>
        <p:spPr>
          <a:xfrm rot="19365456">
            <a:off x="16141700" y="813643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3" name="Arrow"/>
          <p:cNvSpPr/>
          <p:nvPr/>
        </p:nvSpPr>
        <p:spPr>
          <a:xfrm rot="2686080">
            <a:off x="16253638" y="5326366"/>
            <a:ext cx="1201925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4" name="Arrow"/>
          <p:cNvSpPr/>
          <p:nvPr/>
        </p:nvSpPr>
        <p:spPr>
          <a:xfrm rot="19365456">
            <a:off x="7740907" y="475075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5" name="Arrow"/>
          <p:cNvSpPr/>
          <p:nvPr/>
        </p:nvSpPr>
        <p:spPr>
          <a:xfrm>
            <a:off x="7824074" y="6699222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6" name="Arrow"/>
          <p:cNvSpPr/>
          <p:nvPr/>
        </p:nvSpPr>
        <p:spPr>
          <a:xfrm rot="1499077">
            <a:off x="7748497" y="8513525"/>
            <a:ext cx="1100324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7" name="Rectangle"/>
          <p:cNvSpPr/>
          <p:nvPr/>
        </p:nvSpPr>
        <p:spPr>
          <a:xfrm>
            <a:off x="678359" y="10314158"/>
            <a:ext cx="23027284" cy="31212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8" name="pollution %&gt;%…"/>
          <p:cNvSpPr txBox="1"/>
          <p:nvPr/>
        </p:nvSpPr>
        <p:spPr>
          <a:xfrm>
            <a:off x="885415" y="10585577"/>
            <a:ext cx="22740170" cy="291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(city) %&gt;%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mean(amount), sum = sum(amount), n = n())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9</a:t>
            </a:r>
          </a:p>
        </p:txBody>
      </p:sp>
      <p:sp>
        <p:nvSpPr>
          <p:cNvPr id="781" name="Use group_by(), summarise(), and arrange() to display the ten most popular names. Compute popularity as the total number of children of a single gender given a name."/>
          <p:cNvSpPr txBox="1">
            <a:spLocks noGrp="1"/>
          </p:cNvSpPr>
          <p:nvPr>
            <p:ph type="body" sz="half" idx="4294967295"/>
          </p:nvPr>
        </p:nvSpPr>
        <p:spPr>
          <a:xfrm>
            <a:off x="3050631" y="3240423"/>
            <a:ext cx="18282739" cy="48822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 </a:t>
            </a:r>
            <a:r>
              <a:rPr b="1"/>
              <a:t>group_by()</a:t>
            </a:r>
            <a:r>
              <a:t>, </a:t>
            </a:r>
            <a:r>
              <a:rPr b="1"/>
              <a:t>summarise()</a:t>
            </a:r>
            <a:r>
              <a:t>, and </a:t>
            </a:r>
            <a:r>
              <a:rPr b="1"/>
              <a:t>arrange()</a:t>
            </a:r>
            <a:r>
              <a:t> to display the ten most popular names. Compute popularity as the total number of children of a single gender given a name.</a:t>
            </a:r>
          </a:p>
        </p:txBody>
      </p:sp>
      <p:pic>
        <p:nvPicPr>
          <p:cNvPr id="78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82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85" name="Rectangle"/>
          <p:cNvSpPr/>
          <p:nvPr/>
        </p:nvSpPr>
        <p:spPr>
          <a:xfrm>
            <a:off x="1146390" y="307395"/>
            <a:ext cx="22091220" cy="1310121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6" name="babynames %&gt;%…"/>
          <p:cNvSpPr txBox="1"/>
          <p:nvPr/>
        </p:nvSpPr>
        <p:spPr>
          <a:xfrm>
            <a:off x="1412011" y="346956"/>
            <a:ext cx="21683371" cy="13022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name   sex   total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James     M 5120990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John     M 5095674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Robert     M 4803068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Michael     M 4323928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  Mary     F 4118058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William     M 4071645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 David     M 3589754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Joseph     M 2581785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Richard     M 2558165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Charles     M 2371621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105,376 more rows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names.png" descr="nam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1406" y="611025"/>
            <a:ext cx="21741188" cy="12493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93" name="Rectangle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4" name="babynames %&gt;%…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ungroup()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slice(1:10)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desc(total)), y = total, fill = sex))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scale_fill_brewer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labs(x = "name")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df-tibbles.pdf" descr="pdf-tibble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267" y="679450"/>
            <a:ext cx="3968015" cy="123571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90" name="data-import-cheatsheet.002.png" descr="data-import-cheatsheet.0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3053" y="4638795"/>
            <a:ext cx="9992659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1" name="tibbles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pic>
        <p:nvPicPr>
          <p:cNvPr id="192" name="pdf-dplyr.pdf" descr="pdf-dply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CC BY-SA RStudio</a:t>
            </a:r>
          </a:p>
        </p:txBody>
      </p:sp>
      <p:sp>
        <p:nvSpPr>
          <p:cNvPr id="194" name="Shape"/>
          <p:cNvSpPr/>
          <p:nvPr/>
        </p:nvSpPr>
        <p:spPr>
          <a:xfrm>
            <a:off x="5542726" y="67611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5" name="Rectangle"/>
          <p:cNvSpPr/>
          <p:nvPr/>
        </p:nvSpPr>
        <p:spPr>
          <a:xfrm>
            <a:off x="7365033" y="4788115"/>
            <a:ext cx="2377520" cy="7296452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Your Turn 1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10</a:t>
            </a:r>
          </a:p>
        </p:txBody>
      </p:sp>
      <p:sp>
        <p:nvSpPr>
          <p:cNvPr id="797" name="Use grouping to calculate and then plot the number of children born each year over time."/>
          <p:cNvSpPr txBox="1">
            <a:spLocks noGrp="1"/>
          </p:cNvSpPr>
          <p:nvPr>
            <p:ph type="body" sz="quarter" idx="4294967295"/>
          </p:nvPr>
        </p:nvSpPr>
        <p:spPr>
          <a:xfrm>
            <a:off x="3050631" y="3240423"/>
            <a:ext cx="18282739" cy="3429001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Use grouping to calculate and then plot the number of children born each year over time.</a:t>
            </a:r>
          </a:p>
        </p:txBody>
      </p:sp>
      <p:pic>
        <p:nvPicPr>
          <p:cNvPr id="79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98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01" name="Rectangle"/>
          <p:cNvSpPr/>
          <p:nvPr/>
        </p:nvSpPr>
        <p:spPr>
          <a:xfrm>
            <a:off x="1146390" y="666813"/>
            <a:ext cx="22091220" cy="55068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2" name="babynames %&gt;%…"/>
          <p:cNvSpPr txBox="1"/>
          <p:nvPr/>
        </p:nvSpPr>
        <p:spPr>
          <a:xfrm>
            <a:off x="1412011" y="706374"/>
            <a:ext cx="21683371" cy="542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n_children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year,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n_children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5311" y="802909"/>
            <a:ext cx="21073378" cy="12110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05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07" name="How does this affect our measure of popularity?"/>
          <p:cNvSpPr txBox="1"/>
          <p:nvPr/>
        </p:nvSpPr>
        <p:spPr>
          <a:xfrm>
            <a:off x="13369272" y="7807823"/>
            <a:ext cx="8360832" cy="226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does this affect our measure of popularity?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1" name="ungroup()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ungroup()</a:t>
            </a:r>
          </a:p>
        </p:txBody>
      </p:sp>
      <p:sp>
        <p:nvSpPr>
          <p:cNvPr id="812" name="Removes grouping criteria from a data frame."/>
          <p:cNvSpPr txBox="1"/>
          <p:nvPr/>
        </p:nvSpPr>
        <p:spPr>
          <a:xfrm>
            <a:off x="2068337" y="2401841"/>
            <a:ext cx="20282091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813" name="Rectangle"/>
          <p:cNvSpPr/>
          <p:nvPr/>
        </p:nvSpPr>
        <p:spPr>
          <a:xfrm>
            <a:off x="2143798" y="4270780"/>
            <a:ext cx="19647837" cy="13101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4" name="babynames %&gt;%…"/>
          <p:cNvSpPr txBox="1"/>
          <p:nvPr/>
        </p:nvSpPr>
        <p:spPr>
          <a:xfrm>
            <a:off x="2409419" y="4310341"/>
            <a:ext cx="14956814" cy="13022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    name   sex   total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1   James     M 5120990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2    John     M 5095674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3  Robert     M 4803068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4 Michael     M 4323928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5    Mary     F 4118058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6 William     M 4071645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7   David     M 3589754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8" name="ungroup()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ungroup()</a:t>
            </a:r>
          </a:p>
        </p:txBody>
      </p:sp>
      <p:sp>
        <p:nvSpPr>
          <p:cNvPr id="819" name="Removes grouping criteria from a data frame."/>
          <p:cNvSpPr txBox="1"/>
          <p:nvPr/>
        </p:nvSpPr>
        <p:spPr>
          <a:xfrm>
            <a:off x="2068337" y="2401841"/>
            <a:ext cx="20282091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820" name="Rectangle"/>
          <p:cNvSpPr/>
          <p:nvPr/>
        </p:nvSpPr>
        <p:spPr>
          <a:xfrm>
            <a:off x="2143798" y="4270780"/>
            <a:ext cx="19647837" cy="13101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1" name="babynames %&gt;%…"/>
          <p:cNvSpPr txBox="1"/>
          <p:nvPr/>
        </p:nvSpPr>
        <p:spPr>
          <a:xfrm>
            <a:off x="2409419" y="4310341"/>
            <a:ext cx="14956814" cy="13022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ungroup()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    total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1 340851912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mut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roup"/>
          <p:cNvGrpSpPr/>
          <p:nvPr/>
        </p:nvGrpSpPr>
        <p:grpSpPr>
          <a:xfrm>
            <a:off x="1090640" y="6545800"/>
            <a:ext cx="8143349" cy="11517411"/>
            <a:chOff x="38100" y="0"/>
            <a:chExt cx="8143348" cy="11517410"/>
          </a:xfrm>
        </p:grpSpPr>
        <p:graphicFrame>
          <p:nvGraphicFramePr>
            <p:cNvPr id="825" name="Table"/>
            <p:cNvGraphicFramePr/>
            <p:nvPr/>
          </p:nvGraphicFramePr>
          <p:xfrm>
            <a:off x="38100" y="899211"/>
            <a:ext cx="8143348" cy="106181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xmlns="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xmlns="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1"/>
                    </a:ext>
                  </a:extLst>
                </a:tr>
              </a:tbl>
            </a:graphicData>
          </a:graphic>
        </p:graphicFrame>
        <p:sp>
          <p:nvSpPr>
            <p:cNvPr id="826" name="babynames"/>
            <p:cNvSpPr txBox="1"/>
            <p:nvPr/>
          </p:nvSpPr>
          <p:spPr>
            <a:xfrm>
              <a:off x="2507710" y="0"/>
              <a:ext cx="3204132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babynames</a:t>
              </a:r>
            </a:p>
          </p:txBody>
        </p:sp>
      </p:grpSp>
      <p:pic>
        <p:nvPicPr>
          <p:cNvPr id="82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0" name="mutat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  <p:sp>
        <p:nvSpPr>
          <p:cNvPr id="831" name="Arrow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2" name="Create new columns.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833" name="Rectangle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4" name="babynames %&gt;%…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percent = round(prop*100,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35" name="Table"/>
          <p:cNvGraphicFramePr/>
          <p:nvPr/>
        </p:nvGraphicFramePr>
        <p:xfrm>
          <a:off x="11386259" y="7607189"/>
          <a:ext cx="10366572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22587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840" name="Group"/>
          <p:cNvGrpSpPr/>
          <p:nvPr/>
        </p:nvGrpSpPr>
        <p:grpSpPr>
          <a:xfrm>
            <a:off x="1090640" y="6545800"/>
            <a:ext cx="8143349" cy="11517411"/>
            <a:chOff x="38100" y="0"/>
            <a:chExt cx="8143348" cy="11517410"/>
          </a:xfrm>
        </p:grpSpPr>
        <p:graphicFrame>
          <p:nvGraphicFramePr>
            <p:cNvPr id="838" name="Table"/>
            <p:cNvGraphicFramePr/>
            <p:nvPr/>
          </p:nvGraphicFramePr>
          <p:xfrm>
            <a:off x="38100" y="899211"/>
            <a:ext cx="8143348" cy="106181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xmlns="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xmlns="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11"/>
                    </a:ext>
                  </a:extLst>
                </a:tr>
              </a:tbl>
            </a:graphicData>
          </a:graphic>
        </p:graphicFrame>
        <p:sp>
          <p:nvSpPr>
            <p:cNvPr id="839" name="babynames"/>
            <p:cNvSpPr txBox="1"/>
            <p:nvPr/>
          </p:nvSpPr>
          <p:spPr>
            <a:xfrm>
              <a:off x="2507710" y="0"/>
              <a:ext cx="3204132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babynames</a:t>
              </a:r>
            </a:p>
          </p:txBody>
        </p:sp>
      </p:grpSp>
      <p:sp>
        <p:nvSpPr>
          <p:cNvPr id="841" name="mutat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  <p:sp>
        <p:nvSpPr>
          <p:cNvPr id="842" name="Arrow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3" name="Create new columns.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844" name="Rectangle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5" name="babynames %&gt;%…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percent = round(prop*100,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nper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round(percent)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46" name="Table"/>
          <p:cNvGraphicFramePr/>
          <p:nvPr/>
        </p:nvGraphicFramePr>
        <p:xfrm>
          <a:off x="11393892" y="7607189"/>
          <a:ext cx="11943193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57999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nper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850" name="data-transformation-cheatsheet.pdf" descr="data-transformation-cheatshee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1692" y="930264"/>
            <a:ext cx="3981164" cy="1236325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51" name="Vectorized functions"/>
          <p:cNvSpPr txBox="1"/>
          <p:nvPr/>
        </p:nvSpPr>
        <p:spPr>
          <a:xfrm>
            <a:off x="6416126" y="3382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Vectorized functions</a:t>
            </a:r>
          </a:p>
        </p:txBody>
      </p:sp>
      <p:sp>
        <p:nvSpPr>
          <p:cNvPr id="852" name="Take a vector as input.…"/>
          <p:cNvSpPr txBox="1"/>
          <p:nvPr/>
        </p:nvSpPr>
        <p:spPr>
          <a:xfrm>
            <a:off x="9129927" y="2470583"/>
            <a:ext cx="15553476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Take a vector as input. </a:t>
            </a:r>
          </a:p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a vector of the same length as output.</a:t>
            </a:r>
          </a:p>
        </p:txBody>
      </p:sp>
      <p:pic>
        <p:nvPicPr>
          <p:cNvPr id="853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15848" y="4894845"/>
            <a:ext cx="9987070" cy="7717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54" name="Shape"/>
          <p:cNvSpPr/>
          <p:nvPr/>
        </p:nvSpPr>
        <p:spPr>
          <a:xfrm>
            <a:off x="5542726" y="93000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5" name="Rectangle"/>
          <p:cNvSpPr/>
          <p:nvPr/>
        </p:nvSpPr>
        <p:spPr>
          <a:xfrm>
            <a:off x="7365033" y="5042005"/>
            <a:ext cx="2377520" cy="7296451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9" name="min_rank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min_rank()</a:t>
            </a:r>
          </a:p>
        </p:txBody>
      </p:sp>
      <p:sp>
        <p:nvSpPr>
          <p:cNvPr id="860" name="A go to ranking function (ties share the lowest rank)"/>
          <p:cNvSpPr txBox="1"/>
          <p:nvPr/>
        </p:nvSpPr>
        <p:spPr>
          <a:xfrm>
            <a:off x="2779910" y="3351791"/>
            <a:ext cx="1885259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A go to ranking function (ties share the lowest rank)</a:t>
            </a:r>
          </a:p>
        </p:txBody>
      </p:sp>
      <p:sp>
        <p:nvSpPr>
          <p:cNvPr id="861" name="Rectangle"/>
          <p:cNvSpPr/>
          <p:nvPr/>
        </p:nvSpPr>
        <p:spPr>
          <a:xfrm>
            <a:off x="2786261" y="4733879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2" name="min_rank(c(50, 100, 1000))…"/>
          <p:cNvSpPr txBox="1"/>
          <p:nvPr/>
        </p:nvSpPr>
        <p:spPr>
          <a:xfrm>
            <a:off x="2969745" y="4760957"/>
            <a:ext cx="15464021" cy="1960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c(50, 100, 1000)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[1] 1 2 3</a:t>
            </a:r>
          </a:p>
        </p:txBody>
      </p:sp>
      <p:sp>
        <p:nvSpPr>
          <p:cNvPr id="863" name="Rectangle"/>
          <p:cNvSpPr/>
          <p:nvPr/>
        </p:nvSpPr>
        <p:spPr>
          <a:xfrm>
            <a:off x="2786261" y="8343358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4" name="min_rank(desc(c(50, 100, 1000)))…"/>
          <p:cNvSpPr txBox="1"/>
          <p:nvPr/>
        </p:nvSpPr>
        <p:spPr>
          <a:xfrm>
            <a:off x="2969745" y="8370436"/>
            <a:ext cx="15464021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(desc(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c(50, 100, 1000)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[1] 3 2 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6443</Words>
  <Application>Microsoft Office PowerPoint</Application>
  <PresentationFormat>Custom</PresentationFormat>
  <Paragraphs>2566</Paragraphs>
  <Slides>154</Slides>
  <Notes>0</Notes>
  <HiddenSlides>13</HiddenSlides>
  <MMClips>18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55" baseType="lpstr">
      <vt:lpstr>White</vt:lpstr>
      <vt:lpstr>PowerPoint Presentation</vt:lpstr>
      <vt:lpstr>Your Turn</vt:lpstr>
      <vt:lpstr>PowerPoint Presentation</vt:lpstr>
      <vt:lpstr>PowerPoint Presentation</vt:lpstr>
      <vt:lpstr>tibbles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dplyr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Exam</vt:lpstr>
      <vt:lpstr>PowerPoint Presentation</vt:lpstr>
      <vt:lpstr>What are the most popular names?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Your Turn 7</vt:lpstr>
      <vt:lpstr>PowerPoint Presentation</vt:lpstr>
      <vt:lpstr>Your Turn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9</vt:lpstr>
      <vt:lpstr>PowerPoint Presentation</vt:lpstr>
      <vt:lpstr>PowerPoint Presentation</vt:lpstr>
      <vt:lpstr>PowerPoint Presentation</vt:lpstr>
      <vt:lpstr>Your Turn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11</vt:lpstr>
      <vt:lpstr>PowerPoint Presentation</vt:lpstr>
      <vt:lpstr>Your Turn 12</vt:lpstr>
      <vt:lpstr>PowerPoint Presentation</vt:lpstr>
      <vt:lpstr>PowerPoint Presentation</vt:lpstr>
      <vt:lpstr>PowerPoint Presentation</vt:lpstr>
      <vt:lpstr>PowerPoint Presentation</vt:lpstr>
      <vt:lpstr>Joining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Tidy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</vt:lpstr>
      <vt:lpstr>PowerPoint Presentation</vt:lpstr>
      <vt:lpstr>Your Turn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Jindrich Lacko</cp:lastModifiedBy>
  <cp:revision>19</cp:revision>
  <dcterms:modified xsi:type="dcterms:W3CDTF">2019-09-26T08:18:50Z</dcterms:modified>
</cp:coreProperties>
</file>